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71" r:id="rId2"/>
    <p:sldId id="272" r:id="rId3"/>
    <p:sldId id="262" r:id="rId4"/>
    <p:sldId id="263" r:id="rId5"/>
    <p:sldId id="264" r:id="rId6"/>
    <p:sldId id="265" r:id="rId7"/>
    <p:sldId id="280" r:id="rId8"/>
    <p:sldId id="281" r:id="rId9"/>
    <p:sldId id="267" r:id="rId10"/>
    <p:sldId id="268" r:id="rId11"/>
    <p:sldId id="269" r:id="rId12"/>
    <p:sldId id="288" r:id="rId13"/>
    <p:sldId id="285" r:id="rId14"/>
    <p:sldId id="286" r:id="rId15"/>
    <p:sldId id="289" r:id="rId16"/>
    <p:sldId id="277" r:id="rId17"/>
    <p:sldId id="278" r:id="rId18"/>
    <p:sldId id="279" r:id="rId19"/>
    <p:sldId id="290" r:id="rId20"/>
    <p:sldId id="291" r:id="rId21"/>
    <p:sldId id="292" r:id="rId22"/>
    <p:sldId id="270" r:id="rId23"/>
    <p:sldId id="275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97" autoAdjust="0"/>
    <p:restoredTop sz="96586" autoAdjust="0"/>
  </p:normalViewPr>
  <p:slideViewPr>
    <p:cSldViewPr>
      <p:cViewPr varScale="1">
        <p:scale>
          <a:sx n="89" d="100"/>
          <a:sy n="89" d="100"/>
        </p:scale>
        <p:origin x="96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E2532-16E1-374B-9E6B-0A569F33F860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29AC1A2-0374-AB4E-B0B1-D6BBE8DFDC0E}">
      <dgm:prSet phldrT="[Text]"/>
      <dgm:spPr/>
      <dgm:t>
        <a:bodyPr/>
        <a:lstStyle/>
        <a:p>
          <a:r>
            <a:rPr lang="en-US" dirty="0" smtClean="0"/>
            <a:t>Single JVM app</a:t>
          </a:r>
        </a:p>
        <a:p>
          <a:r>
            <a:rPr lang="en-US" dirty="0" smtClean="0"/>
            <a:t>on Tomcat</a:t>
          </a:r>
          <a:endParaRPr lang="en-US" dirty="0"/>
        </a:p>
      </dgm:t>
    </dgm:pt>
    <dgm:pt modelId="{DDD1A1DF-B20A-DA43-9FDF-C9664A5085B9}" type="parTrans" cxnId="{C4A37DAE-8776-A64A-BFBA-0AC5558B17A1}">
      <dgm:prSet/>
      <dgm:spPr/>
      <dgm:t>
        <a:bodyPr/>
        <a:lstStyle/>
        <a:p>
          <a:endParaRPr lang="en-US"/>
        </a:p>
      </dgm:t>
    </dgm:pt>
    <dgm:pt modelId="{FCF888E3-8A0A-5E44-8392-D01A81A95458}" type="sibTrans" cxnId="{C4A37DAE-8776-A64A-BFBA-0AC5558B17A1}">
      <dgm:prSet/>
      <dgm:spPr/>
      <dgm:t>
        <a:bodyPr/>
        <a:lstStyle/>
        <a:p>
          <a:endParaRPr lang="en-US"/>
        </a:p>
      </dgm:t>
    </dgm:pt>
    <dgm:pt modelId="{0CE43784-A463-2F4D-A45C-AC945F0F72DF}">
      <dgm:prSet phldrT="[Text]"/>
      <dgm:spPr/>
      <dgm:t>
        <a:bodyPr/>
        <a:lstStyle/>
        <a:p>
          <a:r>
            <a:rPr lang="en-US" dirty="0" smtClean="0"/>
            <a:t>Multiple Spring Boot apps on Docker</a:t>
          </a:r>
          <a:endParaRPr lang="en-US" dirty="0"/>
        </a:p>
      </dgm:t>
    </dgm:pt>
    <dgm:pt modelId="{6D9A4DCC-2C09-044D-ABD5-93A64E28EBD3}" type="parTrans" cxnId="{E612C5FA-DD42-2F41-86A1-796520693FCD}">
      <dgm:prSet/>
      <dgm:spPr/>
      <dgm:t>
        <a:bodyPr/>
        <a:lstStyle/>
        <a:p>
          <a:endParaRPr lang="en-US"/>
        </a:p>
      </dgm:t>
    </dgm:pt>
    <dgm:pt modelId="{875841E7-9B41-F146-B07E-B43DCBE02AB1}" type="sibTrans" cxnId="{E612C5FA-DD42-2F41-86A1-796520693FCD}">
      <dgm:prSet/>
      <dgm:spPr/>
      <dgm:t>
        <a:bodyPr/>
        <a:lstStyle/>
        <a:p>
          <a:endParaRPr lang="en-US"/>
        </a:p>
      </dgm:t>
    </dgm:pt>
    <dgm:pt modelId="{D7523C0F-5A0C-AC4D-B66F-D5EB80DEEAA8}">
      <dgm:prSet phldrT="[Text]"/>
      <dgm:spPr/>
      <dgm:t>
        <a:bodyPr/>
        <a:lstStyle/>
        <a:p>
          <a:r>
            <a:rPr lang="en-US" dirty="0" smtClean="0"/>
            <a:t>Multi-replica Spring Boot on </a:t>
          </a:r>
          <a:r>
            <a:rPr lang="en-US" dirty="0" err="1" smtClean="0"/>
            <a:t>OpenShift</a:t>
          </a:r>
          <a:endParaRPr lang="en-US" dirty="0"/>
        </a:p>
      </dgm:t>
    </dgm:pt>
    <dgm:pt modelId="{C24B8372-CE08-7C4C-9EC3-E48FC86D6B15}" type="parTrans" cxnId="{30A764DB-A823-B44F-9D57-B6B176956217}">
      <dgm:prSet/>
      <dgm:spPr/>
      <dgm:t>
        <a:bodyPr/>
        <a:lstStyle/>
        <a:p>
          <a:endParaRPr lang="en-US"/>
        </a:p>
      </dgm:t>
    </dgm:pt>
    <dgm:pt modelId="{469532F3-C723-1C40-A911-8656230A41AA}" type="sibTrans" cxnId="{30A764DB-A823-B44F-9D57-B6B176956217}">
      <dgm:prSet/>
      <dgm:spPr/>
      <dgm:t>
        <a:bodyPr/>
        <a:lstStyle/>
        <a:p>
          <a:endParaRPr lang="en-US"/>
        </a:p>
      </dgm:t>
    </dgm:pt>
    <dgm:pt modelId="{2F7A9D46-A3B6-F74B-9973-EE9B9CC0C722}" type="pres">
      <dgm:prSet presAssocID="{25CE2532-16E1-374B-9E6B-0A569F33F860}" presName="Name0" presStyleCnt="0">
        <dgm:presLayoutVars>
          <dgm:dir/>
          <dgm:animLvl val="lvl"/>
          <dgm:resizeHandles val="exact"/>
        </dgm:presLayoutVars>
      </dgm:prSet>
      <dgm:spPr/>
    </dgm:pt>
    <dgm:pt modelId="{52AF7E40-341D-F343-B790-24E538EB5C2B}" type="pres">
      <dgm:prSet presAssocID="{D29AC1A2-0374-AB4E-B0B1-D6BBE8DFDC0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F0290-AA69-A847-BC99-D58BF443B6C2}" type="pres">
      <dgm:prSet presAssocID="{FCF888E3-8A0A-5E44-8392-D01A81A95458}" presName="parTxOnlySpace" presStyleCnt="0"/>
      <dgm:spPr/>
    </dgm:pt>
    <dgm:pt modelId="{47D0CE6E-EB36-4B4F-B42A-7DD9BF600AEB}" type="pres">
      <dgm:prSet presAssocID="{0CE43784-A463-2F4D-A45C-AC945F0F72D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8A2C87-62BD-9844-AC72-3124348936CD}" type="pres">
      <dgm:prSet presAssocID="{875841E7-9B41-F146-B07E-B43DCBE02AB1}" presName="parTxOnlySpace" presStyleCnt="0"/>
      <dgm:spPr/>
    </dgm:pt>
    <dgm:pt modelId="{50314F3B-8BA7-3D41-8C05-D5FDB6731991}" type="pres">
      <dgm:prSet presAssocID="{D7523C0F-5A0C-AC4D-B66F-D5EB80DEEAA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8DF14B-4541-4A21-A9CA-E79D330A6848}" type="presOf" srcId="{25CE2532-16E1-374B-9E6B-0A569F33F860}" destId="{2F7A9D46-A3B6-F74B-9973-EE9B9CC0C722}" srcOrd="0" destOrd="0" presId="urn:microsoft.com/office/officeart/2005/8/layout/chevron1"/>
    <dgm:cxn modelId="{C4A37DAE-8776-A64A-BFBA-0AC5558B17A1}" srcId="{25CE2532-16E1-374B-9E6B-0A569F33F860}" destId="{D29AC1A2-0374-AB4E-B0B1-D6BBE8DFDC0E}" srcOrd="0" destOrd="0" parTransId="{DDD1A1DF-B20A-DA43-9FDF-C9664A5085B9}" sibTransId="{FCF888E3-8A0A-5E44-8392-D01A81A95458}"/>
    <dgm:cxn modelId="{30A764DB-A823-B44F-9D57-B6B176956217}" srcId="{25CE2532-16E1-374B-9E6B-0A569F33F860}" destId="{D7523C0F-5A0C-AC4D-B66F-D5EB80DEEAA8}" srcOrd="2" destOrd="0" parTransId="{C24B8372-CE08-7C4C-9EC3-E48FC86D6B15}" sibTransId="{469532F3-C723-1C40-A911-8656230A41AA}"/>
    <dgm:cxn modelId="{0370CDEB-330C-4B02-9116-F4F820E5D08C}" type="presOf" srcId="{D7523C0F-5A0C-AC4D-B66F-D5EB80DEEAA8}" destId="{50314F3B-8BA7-3D41-8C05-D5FDB6731991}" srcOrd="0" destOrd="0" presId="urn:microsoft.com/office/officeart/2005/8/layout/chevron1"/>
    <dgm:cxn modelId="{4DC2925F-BC41-4DD9-9DD1-DD32A611DD2B}" type="presOf" srcId="{0CE43784-A463-2F4D-A45C-AC945F0F72DF}" destId="{47D0CE6E-EB36-4B4F-B42A-7DD9BF600AEB}" srcOrd="0" destOrd="0" presId="urn:microsoft.com/office/officeart/2005/8/layout/chevron1"/>
    <dgm:cxn modelId="{DD3E0B49-01A2-4FEB-B90C-0AD7A8133A22}" type="presOf" srcId="{D29AC1A2-0374-AB4E-B0B1-D6BBE8DFDC0E}" destId="{52AF7E40-341D-F343-B790-24E538EB5C2B}" srcOrd="0" destOrd="0" presId="urn:microsoft.com/office/officeart/2005/8/layout/chevron1"/>
    <dgm:cxn modelId="{E612C5FA-DD42-2F41-86A1-796520693FCD}" srcId="{25CE2532-16E1-374B-9E6B-0A569F33F860}" destId="{0CE43784-A463-2F4D-A45C-AC945F0F72DF}" srcOrd="1" destOrd="0" parTransId="{6D9A4DCC-2C09-044D-ABD5-93A64E28EBD3}" sibTransId="{875841E7-9B41-F146-B07E-B43DCBE02AB1}"/>
    <dgm:cxn modelId="{E63B055E-17E5-4928-ACC3-207AFF92C230}" type="presParOf" srcId="{2F7A9D46-A3B6-F74B-9973-EE9B9CC0C722}" destId="{52AF7E40-341D-F343-B790-24E538EB5C2B}" srcOrd="0" destOrd="0" presId="urn:microsoft.com/office/officeart/2005/8/layout/chevron1"/>
    <dgm:cxn modelId="{21B8433A-06C4-4334-9E08-B4C48A682A38}" type="presParOf" srcId="{2F7A9D46-A3B6-F74B-9973-EE9B9CC0C722}" destId="{53AF0290-AA69-A847-BC99-D58BF443B6C2}" srcOrd="1" destOrd="0" presId="urn:microsoft.com/office/officeart/2005/8/layout/chevron1"/>
    <dgm:cxn modelId="{48881379-3C06-4E8A-A495-E260F4EAE44B}" type="presParOf" srcId="{2F7A9D46-A3B6-F74B-9973-EE9B9CC0C722}" destId="{47D0CE6E-EB36-4B4F-B42A-7DD9BF600AEB}" srcOrd="2" destOrd="0" presId="urn:microsoft.com/office/officeart/2005/8/layout/chevron1"/>
    <dgm:cxn modelId="{A13A5E1B-8F65-48AA-8CC7-FC6CC3AB590E}" type="presParOf" srcId="{2F7A9D46-A3B6-F74B-9973-EE9B9CC0C722}" destId="{FD8A2C87-62BD-9844-AC72-3124348936CD}" srcOrd="3" destOrd="0" presId="urn:microsoft.com/office/officeart/2005/8/layout/chevron1"/>
    <dgm:cxn modelId="{8A0BE072-7BC3-4376-BAB0-04E79E8331C7}" type="presParOf" srcId="{2F7A9D46-A3B6-F74B-9973-EE9B9CC0C722}" destId="{50314F3B-8BA7-3D41-8C05-D5FDB673199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F7E40-341D-F343-B790-24E538EB5C2B}">
      <dsp:nvSpPr>
        <dsp:cNvPr id="0" name=""/>
        <dsp:cNvSpPr/>
      </dsp:nvSpPr>
      <dsp:spPr>
        <a:xfrm>
          <a:off x="3063" y="316775"/>
          <a:ext cx="3732972" cy="14931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Single JVM app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on Tomcat</a:t>
          </a:r>
          <a:endParaRPr lang="en-US" sz="2600" kern="1200" dirty="0"/>
        </a:p>
      </dsp:txBody>
      <dsp:txXfrm>
        <a:off x="749657" y="316775"/>
        <a:ext cx="2239784" cy="1493188"/>
      </dsp:txXfrm>
    </dsp:sp>
    <dsp:sp modelId="{47D0CE6E-EB36-4B4F-B42A-7DD9BF600AEB}">
      <dsp:nvSpPr>
        <dsp:cNvPr id="0" name=""/>
        <dsp:cNvSpPr/>
      </dsp:nvSpPr>
      <dsp:spPr>
        <a:xfrm>
          <a:off x="3362738" y="316775"/>
          <a:ext cx="3732972" cy="14931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Multiple Spring Boot apps on Docker</a:t>
          </a:r>
          <a:endParaRPr lang="en-US" sz="2600" kern="1200" dirty="0"/>
        </a:p>
      </dsp:txBody>
      <dsp:txXfrm>
        <a:off x="4109332" y="316775"/>
        <a:ext cx="2239784" cy="1493188"/>
      </dsp:txXfrm>
    </dsp:sp>
    <dsp:sp modelId="{50314F3B-8BA7-3D41-8C05-D5FDB6731991}">
      <dsp:nvSpPr>
        <dsp:cNvPr id="0" name=""/>
        <dsp:cNvSpPr/>
      </dsp:nvSpPr>
      <dsp:spPr>
        <a:xfrm>
          <a:off x="6722413" y="316775"/>
          <a:ext cx="3732972" cy="14931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Multi-replica Spring Boot on </a:t>
          </a:r>
          <a:r>
            <a:rPr lang="en-US" sz="2600" kern="1200" dirty="0" err="1" smtClean="0"/>
            <a:t>OpenShift</a:t>
          </a:r>
          <a:endParaRPr lang="en-US" sz="2600" kern="1200" dirty="0"/>
        </a:p>
      </dsp:txBody>
      <dsp:txXfrm>
        <a:off x="7469007" y="316775"/>
        <a:ext cx="2239784" cy="1493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29D1C-2EDE-47FF-8D18-AC42BC0C1514}" type="datetimeFigureOut">
              <a:rPr lang="en-US" smtClean="0"/>
              <a:t>04/23/2018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36016-B1BE-44C8-9B85-2B2019E0F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71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36016-B1BE-44C8-9B85-2B2019E0FC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4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7" lvl="1" indent="-342900"/>
            <a:r>
              <a:rPr lang="en-US" dirty="0" smtClean="0"/>
              <a:t>Began as a monolithic Java application (known as Agora) deployed on Tomcat</a:t>
            </a:r>
          </a:p>
          <a:p>
            <a:pPr marL="344487" lvl="1" indent="-342900"/>
            <a:r>
              <a:rPr lang="en-US" dirty="0" smtClean="0"/>
              <a:t>Small number of services (DNS, LB, Active Directory)</a:t>
            </a:r>
          </a:p>
          <a:p>
            <a:pPr marL="344487" lvl="1" indent="-342900"/>
            <a:r>
              <a:rPr lang="en-US" dirty="0" smtClean="0"/>
              <a:t>Collection of RESTful API’s for infrastructure &amp; automation</a:t>
            </a:r>
          </a:p>
          <a:p>
            <a:pPr marL="344487" lvl="1" indent="-342900"/>
            <a:r>
              <a:rPr lang="en-US" dirty="0" smtClean="0"/>
              <a:t>Tightly coupled</a:t>
            </a:r>
          </a:p>
          <a:p>
            <a:pPr marL="344487" lvl="1" indent="-342900"/>
            <a:r>
              <a:rPr lang="en-US" dirty="0" smtClean="0"/>
              <a:t>Deploying the application:</a:t>
            </a:r>
          </a:p>
          <a:p>
            <a:pPr marL="801687" lvl="2" indent="-342900"/>
            <a:r>
              <a:rPr lang="en-US" dirty="0" smtClean="0"/>
              <a:t>Painful &amp; slow</a:t>
            </a:r>
          </a:p>
          <a:p>
            <a:pPr marL="801687" lvl="2" indent="-342900"/>
            <a:r>
              <a:rPr lang="en-US" dirty="0" smtClean="0"/>
              <a:t>Manual</a:t>
            </a:r>
          </a:p>
          <a:p>
            <a:pPr marL="801687" lvl="2" indent="-342900"/>
            <a:r>
              <a:rPr lang="en-US" dirty="0" smtClean="0"/>
              <a:t>Extremely error prone</a:t>
            </a:r>
          </a:p>
          <a:p>
            <a:pPr marL="344487" lvl="1" indent="-342900"/>
            <a:r>
              <a:rPr lang="en-US" dirty="0" smtClean="0"/>
              <a:t>Early 2017 </a:t>
            </a:r>
            <a:r>
              <a:rPr lang="mr-IN" dirty="0" smtClean="0"/>
              <a:t>–</a:t>
            </a:r>
            <a:r>
              <a:rPr lang="en-US" dirty="0" smtClean="0"/>
              <a:t> Project rewrite began, renamed to “Chorus”</a:t>
            </a:r>
          </a:p>
          <a:p>
            <a:pPr marL="344487" lvl="1" indent="-342900"/>
            <a:r>
              <a:rPr lang="en-US" dirty="0" smtClean="0"/>
              <a:t>Refactored each service into its own </a:t>
            </a:r>
            <a:r>
              <a:rPr lang="en-US" dirty="0" err="1" smtClean="0"/>
              <a:t>microservice</a:t>
            </a:r>
            <a:r>
              <a:rPr lang="en-US" dirty="0" smtClean="0"/>
              <a:t>, packaged as a Docker image</a:t>
            </a:r>
          </a:p>
          <a:p>
            <a:pPr marL="344487" lvl="1" indent="-342900"/>
            <a:r>
              <a:rPr lang="en-US" dirty="0" smtClean="0"/>
              <a:t>Built on Spring Framework &amp; Netflix OSS</a:t>
            </a:r>
          </a:p>
          <a:p>
            <a:pPr marL="344487" lvl="1" indent="-342900"/>
            <a:r>
              <a:rPr lang="en-US" dirty="0" smtClean="0"/>
              <a:t>Deploying the new suite of applications via Docker Compose:</a:t>
            </a:r>
          </a:p>
          <a:p>
            <a:pPr marL="801687" lvl="2" indent="-342900"/>
            <a:r>
              <a:rPr lang="en-US" dirty="0" smtClean="0"/>
              <a:t>Deployments were more complex</a:t>
            </a:r>
          </a:p>
          <a:p>
            <a:pPr marL="801687" lvl="2" indent="-342900"/>
            <a:r>
              <a:rPr lang="en-US" dirty="0" smtClean="0"/>
              <a:t>Still very manual and error prone</a:t>
            </a:r>
          </a:p>
          <a:p>
            <a:pPr marL="801687" lvl="2" indent="-342900"/>
            <a:r>
              <a:rPr lang="en-US" dirty="0" smtClean="0"/>
              <a:t>A service had to be brought offline to roll out a new image</a:t>
            </a:r>
          </a:p>
          <a:p>
            <a:pPr marL="801687" lvl="2" indent="-342900"/>
            <a:r>
              <a:rPr lang="en-US" dirty="0" smtClean="0"/>
              <a:t>Difficult to operate Docker engine and full OS, tricky to troubleshoot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F7897-0DE4-4543-B52D-DDC56297A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47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7" lvl="1" indent="-342900"/>
            <a:r>
              <a:rPr lang="en-US" dirty="0" smtClean="0"/>
              <a:t>End of 2017 </a:t>
            </a:r>
            <a:r>
              <a:rPr lang="mr-IN" dirty="0" smtClean="0"/>
              <a:t>–</a:t>
            </a:r>
            <a:r>
              <a:rPr lang="en-US" dirty="0" smtClean="0"/>
              <a:t> begin migrating workloads to </a:t>
            </a:r>
            <a:r>
              <a:rPr lang="en-US" dirty="0" err="1" smtClean="0"/>
              <a:t>OpenShift</a:t>
            </a:r>
            <a:endParaRPr lang="en-US" dirty="0" smtClean="0"/>
          </a:p>
          <a:p>
            <a:pPr marL="344487" lvl="1" indent="-342900"/>
            <a:r>
              <a:rPr lang="en-US" dirty="0" smtClean="0"/>
              <a:t>Manual Docker image creation replaced by Source-to-Image (S2I) build process</a:t>
            </a:r>
          </a:p>
          <a:p>
            <a:pPr marL="801687" lvl="2" indent="-342900"/>
            <a:r>
              <a:rPr lang="en-US" dirty="0" smtClean="0"/>
              <a:t>Standard build tools (Maven, </a:t>
            </a:r>
            <a:r>
              <a:rPr lang="en-US" dirty="0" err="1" smtClean="0"/>
              <a:t>Gradle</a:t>
            </a:r>
            <a:r>
              <a:rPr lang="en-US" dirty="0" smtClean="0"/>
              <a:t>) on top of Red Hat JDK 8 builder images</a:t>
            </a:r>
          </a:p>
          <a:p>
            <a:pPr marL="344487" lvl="1" indent="-342900"/>
            <a:r>
              <a:rPr lang="en-US" dirty="0" smtClean="0"/>
              <a:t>Continuous integration &amp; delivery</a:t>
            </a:r>
          </a:p>
          <a:p>
            <a:pPr marL="801687" lvl="2" indent="-342900"/>
            <a:r>
              <a:rPr lang="en-US" dirty="0" smtClean="0"/>
              <a:t>Create new container, wait for app health checks to pass and flip traffic onto the new and spin down the old version</a:t>
            </a:r>
          </a:p>
          <a:p>
            <a:pPr marL="801687" lvl="2" indent="-342900"/>
            <a:r>
              <a:rPr lang="en-US" dirty="0" smtClean="0"/>
              <a:t>Enables quick roll out of changes to a service with minimal interruption to client requests</a:t>
            </a:r>
          </a:p>
          <a:p>
            <a:pPr marL="801687" lvl="2" indent="-342900"/>
            <a:r>
              <a:rPr lang="en-US" dirty="0" smtClean="0"/>
              <a:t>Greatly simplified rollback</a:t>
            </a:r>
          </a:p>
          <a:p>
            <a:pPr marL="801687" lvl="2" indent="-342900"/>
            <a:r>
              <a:rPr lang="en-US" dirty="0" smtClean="0"/>
              <a:t>Services are deployed in parallel via Jenkins. Much faster time-to-deploy compared to serial Docker approach</a:t>
            </a:r>
          </a:p>
          <a:p>
            <a:pPr marL="344487" lvl="1" indent="-342900"/>
            <a:r>
              <a:rPr lang="en-US" dirty="0" smtClean="0"/>
              <a:t>Automated release tests. Ability to run a suite of integration, performance and smoke tests against newly deployed containers as part of pipeline</a:t>
            </a:r>
          </a:p>
          <a:p>
            <a:pPr marL="344487" lvl="1" indent="-342900"/>
            <a:r>
              <a:rPr lang="en-US" dirty="0" smtClean="0"/>
              <a:t>Native </a:t>
            </a:r>
            <a:r>
              <a:rPr lang="en-US" dirty="0" err="1" smtClean="0"/>
              <a:t>OpenShift</a:t>
            </a:r>
            <a:r>
              <a:rPr lang="en-US" dirty="0" smtClean="0"/>
              <a:t> plugins for managing deployments through Jenkins. Enable use of declarative pipeline</a:t>
            </a:r>
          </a:p>
          <a:p>
            <a:pPr marL="344487" lvl="1" indent="-342900"/>
            <a:r>
              <a:rPr lang="en-US" dirty="0" smtClean="0"/>
              <a:t>Developers can deploy their own “private” instance of Chorus (in its entirety) via </a:t>
            </a:r>
            <a:r>
              <a:rPr lang="en-US" dirty="0" err="1" smtClean="0"/>
              <a:t>OpenShift</a:t>
            </a:r>
            <a:r>
              <a:rPr lang="en-US" dirty="0" smtClean="0"/>
              <a:t> for experimentation, learning, in-depth integration testing,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F7897-0DE4-4543-B52D-DDC56297A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22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7" lvl="1" indent="-342900"/>
            <a:r>
              <a:rPr lang="en-US" dirty="0" smtClean="0"/>
              <a:t>Multi-datacenter high availability (DNS load balancing, database replication)</a:t>
            </a:r>
          </a:p>
          <a:p>
            <a:pPr marL="344487" lvl="1" indent="-342900"/>
            <a:r>
              <a:rPr lang="en-US" dirty="0" smtClean="0"/>
              <a:t>Rationalization of supporting services used in Chorus</a:t>
            </a:r>
          </a:p>
          <a:p>
            <a:pPr marL="801687" lvl="2" indent="-342900"/>
            <a:r>
              <a:rPr lang="en-US" dirty="0" smtClean="0"/>
              <a:t>Eureka (Service Discovery). Replace with native Kubernetes Services for internal cluster DNS resolution</a:t>
            </a:r>
          </a:p>
          <a:p>
            <a:pPr marL="801687" lvl="2" indent="-342900"/>
            <a:r>
              <a:rPr lang="en-US" dirty="0" smtClean="0"/>
              <a:t>Replace legacy Netflix </a:t>
            </a:r>
            <a:r>
              <a:rPr lang="en-US" dirty="0" err="1" smtClean="0"/>
              <a:t>Zuul</a:t>
            </a:r>
            <a:r>
              <a:rPr lang="en-US" dirty="0" smtClean="0"/>
              <a:t> API gateway with </a:t>
            </a:r>
            <a:r>
              <a:rPr lang="en-US" dirty="0" err="1" smtClean="0"/>
              <a:t>OpenShift</a:t>
            </a:r>
            <a:r>
              <a:rPr lang="en-US" dirty="0" smtClean="0"/>
              <a:t> routes</a:t>
            </a:r>
          </a:p>
          <a:p>
            <a:pPr marL="801687" lvl="2" indent="-342900"/>
            <a:r>
              <a:rPr lang="en-US" dirty="0" smtClean="0"/>
              <a:t>Other candidates such as Ribbon (client-side load balancing, replaced by Kubernetes Services) and Cloud </a:t>
            </a:r>
            <a:r>
              <a:rPr lang="en-US" dirty="0" err="1" smtClean="0"/>
              <a:t>Config</a:t>
            </a:r>
            <a:r>
              <a:rPr lang="en-US" dirty="0" smtClean="0"/>
              <a:t> (replace with </a:t>
            </a:r>
            <a:r>
              <a:rPr lang="en-US" dirty="0" err="1" smtClean="0"/>
              <a:t>ConfigMaps</a:t>
            </a:r>
            <a:r>
              <a:rPr lang="en-US" dirty="0" smtClean="0"/>
              <a:t>, </a:t>
            </a:r>
            <a:r>
              <a:rPr lang="en-US" dirty="0" err="1" smtClean="0"/>
              <a:t>Hashicorp</a:t>
            </a:r>
            <a:r>
              <a:rPr lang="en-US" dirty="0" smtClean="0"/>
              <a:t> Vault?)</a:t>
            </a:r>
          </a:p>
          <a:p>
            <a:pPr marL="344487" lvl="1" indent="-342900"/>
            <a:r>
              <a:rPr lang="en-US" dirty="0" smtClean="0"/>
              <a:t>A/B testing</a:t>
            </a:r>
          </a:p>
          <a:p>
            <a:pPr marL="801687" lvl="2" indent="-342900"/>
            <a:r>
              <a:rPr lang="en-US" dirty="0" smtClean="0"/>
              <a:t>Start experimenting with new features by running multiple versions of the same service in parallel. Use </a:t>
            </a:r>
            <a:r>
              <a:rPr lang="en-US" dirty="0" err="1" smtClean="0"/>
              <a:t>OpenShift</a:t>
            </a:r>
            <a:r>
              <a:rPr lang="en-US" dirty="0" smtClean="0"/>
              <a:t> routes to steer subset of traffic to A/B versions of a service</a:t>
            </a:r>
          </a:p>
          <a:p>
            <a:pPr marL="344487" lvl="1" indent="-342900"/>
            <a:r>
              <a:rPr lang="en-US" dirty="0" smtClean="0"/>
              <a:t>Multiple replicas of Chorus instances for individual user bases. Replication of a subset of the services to serve a particular use case or clients. Isolate services or </a:t>
            </a:r>
            <a:r>
              <a:rPr lang="en-US" dirty="0" err="1" smtClean="0"/>
              <a:t>datastores</a:t>
            </a:r>
            <a:r>
              <a:rPr lang="en-US" dirty="0" smtClean="0"/>
              <a:t> from general public use for a specialized purpose.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F7897-0DE4-4543-B52D-DDC56297A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6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FC8C0E-9189-40D9-B1A7-0A2D59F17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668000" cy="2387600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8118F18-8D22-4FE1-8083-FDB9D9850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10668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11729B-3FA1-4DCC-B278-E7457652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DF7A-1134-46D6-9EE5-BC26AD3A8C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122363"/>
            <a:ext cx="1409700" cy="2387600"/>
          </a:xfrm>
          <a:prstGeom prst="rect">
            <a:avLst/>
          </a:prstGeom>
          <a:solidFill>
            <a:srgbClr val="F9D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58"/>
          <a:stretch/>
        </p:blipFill>
        <p:spPr bwMode="auto">
          <a:xfrm>
            <a:off x="0" y="0"/>
            <a:ext cx="12192000" cy="17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16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A567C5-3055-45E7-A9C0-AE494994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8E8BEA-E2B1-4817-B7AE-6CA134D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705E2E-5468-487B-932A-BFDAE3B4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DF7A-1134-46D6-9EE5-BC26AD3A8C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2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E9681-16FD-4C4F-9FDF-4DE9AE78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A1D210-0CD7-443F-A945-B87EFA2BD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181600" cy="5033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7B6A8D4-3E1E-43B4-883F-C0A63CA6F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3600" y="1143000"/>
            <a:ext cx="5181600" cy="5033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1B74526-DA9D-4897-821D-BBFD0901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DF7A-1134-46D6-9EE5-BC26AD3A8C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54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2206C1-46BA-42D9-ADC3-6A44D378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732F2D8-A24F-49AE-AACA-EB520B22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FDF7A-1134-46D6-9EE5-BC26AD3A8C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50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57C7711-26E6-4945-AAD2-F4B5FCCD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4799"/>
            <a:ext cx="11607800" cy="585216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37DBDC-4029-4FB0-9A34-CD7998C84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029310"/>
            <a:ext cx="11442700" cy="5092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E8E7F5-2CDD-47D2-AA95-384B9C5D5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61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DF7A-1134-46D6-9EE5-BC26AD3A8C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04800"/>
            <a:ext cx="457200" cy="584775"/>
          </a:xfrm>
          <a:prstGeom prst="rect">
            <a:avLst/>
          </a:prstGeom>
          <a:solidFill>
            <a:srgbClr val="F9D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58"/>
          <a:stretch/>
        </p:blipFill>
        <p:spPr bwMode="auto">
          <a:xfrm>
            <a:off x="0" y="0"/>
            <a:ext cx="12192000" cy="17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65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RBCDEVOPSTeamFusion@rbc.co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documentation/en-us/openshift_container_platform/3.6/html/developer_guide/" TargetMode="External"/><Relationship Id="rId2" Type="http://schemas.openxmlformats.org/officeDocument/2006/relationships/hyperlink" Target="https://access.redhat.com/documentation/en-us/openshift_container_platform/?version=3.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dHatWorkshops/openshiftv3-workshop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cb201.rc.helab.devfg.rbc.com/AgileSymposium2018-OpenShiftWorkshop-v6.pptx" TargetMode="External"/><Relationship Id="rId2" Type="http://schemas.openxmlformats.org/officeDocument/2006/relationships/hyperlink" Target="https://access.redhat.com/documentation/en-us/openshift_container_platform/3.6/html/developer_gu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sole.c1-ocp-dc1.devfg.rbc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cp001web2-ocp001.apps.c1-ocp-dc1.devfg.rbc.com/" TargetMode="External"/><Relationship Id="rId2" Type="http://schemas.openxmlformats.org/officeDocument/2006/relationships/hyperlink" Target="mailto:ocp001@rcb201.rc.helab.devfg.rbc.com:/home/ocp001/httpd-e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cp001web2-ocp001.apps.c1-ocp-dc1.devfg.rbc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4C967B6-E9A5-4B97-80B8-BB9BA855F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colorTemperature colorTemp="6098"/>
                    </a14:imgEffect>
                    <a14:imgEffect>
                      <a14:saturation sat="369000"/>
                    </a14:imgEffect>
                    <a14:imgEffect>
                      <a14:brightnessContrast bright="-16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9" r="30067"/>
          <a:stretch/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pic>
        <p:nvPicPr>
          <p:cNvPr id="6" name="Content Placeholder 21">
            <a:extLst>
              <a:ext uri="{FF2B5EF4-FFF2-40B4-BE49-F238E27FC236}">
                <a16:creationId xmlns:a16="http://schemas.microsoft.com/office/drawing/2014/main" xmlns="" id="{5AA92332-49B2-482E-8828-9E9A1106A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65"/>
          <a:stretch/>
        </p:blipFill>
        <p:spPr>
          <a:xfrm>
            <a:off x="2724382" y="435891"/>
            <a:ext cx="6743237" cy="63413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00A26-6F4A-42EB-8328-FF3F20C5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415" y="4672891"/>
            <a:ext cx="2907063" cy="1310545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latin typeface="Agency FB" panose="020B0503020202020204" pitchFamily="34" charset="0"/>
                <a:cs typeface="Myriad Arabic" panose="01010101010101010101" pitchFamily="50" charset="-78"/>
              </a:rPr>
              <a:t>2018</a:t>
            </a:r>
            <a:endParaRPr lang="en-US" sz="2800" b="1" dirty="0">
              <a:latin typeface="Agency FB" panose="020B0503020202020204" pitchFamily="34" charset="0"/>
              <a:cs typeface="Myriad Arabic" panose="01010101010101010101" pitchFamily="50" charset="-7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5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rgbClr val="FFFFFF"/>
                </a:solidFill>
              </a:rPr>
              <a:t>RBC OCP </a:t>
            </a:r>
            <a:r>
              <a:rPr lang="en-US" kern="0" dirty="0" smtClean="0">
                <a:solidFill>
                  <a:srgbClr val="FFFFFF"/>
                </a:solidFill>
              </a:rPr>
              <a:t>Eco-System</a:t>
            </a:r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5943600" y="1371600"/>
            <a:ext cx="0" cy="48768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21" name="Rounded Rectangle 120"/>
          <p:cNvSpPr/>
          <p:nvPr/>
        </p:nvSpPr>
        <p:spPr>
          <a:xfrm>
            <a:off x="2286000" y="4648200"/>
            <a:ext cx="838200" cy="9906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4572000" y="4656876"/>
            <a:ext cx="838200" cy="9906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3429000" y="4656876"/>
            <a:ext cx="838200" cy="9906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572000" y="574280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10.5.100.30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295650" y="5727195"/>
            <a:ext cx="1104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10.5.100.20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232811" y="5742810"/>
            <a:ext cx="1013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10.5.100.10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3124200" y="5133692"/>
            <a:ext cx="30480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28" name="TextBox 127"/>
          <p:cNvSpPr txBox="1"/>
          <p:nvPr/>
        </p:nvSpPr>
        <p:spPr>
          <a:xfrm>
            <a:off x="5276850" y="123272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</a:p>
        </p:txBody>
      </p:sp>
      <p:sp>
        <p:nvSpPr>
          <p:cNvPr id="129" name="Rounded Rectangle 128"/>
          <p:cNvSpPr/>
          <p:nvPr/>
        </p:nvSpPr>
        <p:spPr>
          <a:xfrm>
            <a:off x="6362700" y="4648200"/>
            <a:ext cx="838200" cy="990600"/>
          </a:xfrm>
          <a:prstGeom prst="roundRect">
            <a:avLst/>
          </a:prstGeom>
          <a:solidFill>
            <a:srgbClr val="8064A2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8648700" y="4656876"/>
            <a:ext cx="838200" cy="990600"/>
          </a:xfrm>
          <a:prstGeom prst="roundRect">
            <a:avLst/>
          </a:prstGeom>
          <a:solidFill>
            <a:srgbClr val="8064A2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505700" y="4656876"/>
            <a:ext cx="838200" cy="990600"/>
          </a:xfrm>
          <a:prstGeom prst="roundRect">
            <a:avLst/>
          </a:prstGeom>
          <a:solidFill>
            <a:srgbClr val="8064A2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362700" y="4948473"/>
            <a:ext cx="838200" cy="457200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8648700" y="5742809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10.6.100.30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467600" y="5742810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10.6.100.20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309511" y="5742810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10.6.100.10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000750" y="124364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</a:p>
        </p:txBody>
      </p:sp>
      <p:sp>
        <p:nvSpPr>
          <p:cNvPr id="137" name="Oval 136"/>
          <p:cNvSpPr/>
          <p:nvPr/>
        </p:nvSpPr>
        <p:spPr>
          <a:xfrm>
            <a:off x="2286000" y="4948473"/>
            <a:ext cx="838200" cy="457200"/>
          </a:xfrm>
          <a:prstGeom prst="ellipse">
            <a:avLst/>
          </a:prstGeom>
          <a:solidFill>
            <a:srgbClr val="9BBB5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</a:p>
        </p:txBody>
      </p:sp>
      <p:sp>
        <p:nvSpPr>
          <p:cNvPr id="138" name="Oval 137"/>
          <p:cNvSpPr/>
          <p:nvPr/>
        </p:nvSpPr>
        <p:spPr>
          <a:xfrm>
            <a:off x="1699411" y="2133600"/>
            <a:ext cx="1066800" cy="99060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2567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39" name="Isosceles Triangle 138"/>
          <p:cNvSpPr/>
          <p:nvPr/>
        </p:nvSpPr>
        <p:spPr>
          <a:xfrm>
            <a:off x="2895600" y="2517793"/>
            <a:ext cx="1562100" cy="990600"/>
          </a:xfrm>
          <a:prstGeom prst="triangle">
            <a:avLst/>
          </a:prstGeom>
          <a:solidFill>
            <a:srgbClr val="FFFF00"/>
          </a:solidFill>
          <a:ln w="25400" cap="flat" cmpd="sng" algn="ctr">
            <a:solidFill>
              <a:srgbClr val="0025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288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Diamond 139"/>
          <p:cNvSpPr/>
          <p:nvPr/>
        </p:nvSpPr>
        <p:spPr>
          <a:xfrm>
            <a:off x="4533900" y="1676400"/>
            <a:ext cx="1104900" cy="990600"/>
          </a:xfrm>
          <a:prstGeom prst="diamond">
            <a:avLst/>
          </a:prstGeom>
          <a:solidFill>
            <a:srgbClr val="FCA311">
              <a:lumMod val="75000"/>
            </a:srgbClr>
          </a:solidFill>
          <a:ln w="25400" cap="flat" cmpd="sng" algn="ctr">
            <a:solidFill>
              <a:srgbClr val="002567">
                <a:shade val="50000"/>
              </a:srgb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Aqua</a:t>
            </a:r>
          </a:p>
        </p:txBody>
      </p:sp>
      <p:sp>
        <p:nvSpPr>
          <p:cNvPr id="141" name="Frame 140"/>
          <p:cNvSpPr/>
          <p:nvPr/>
        </p:nvSpPr>
        <p:spPr>
          <a:xfrm>
            <a:off x="3032912" y="6172200"/>
            <a:ext cx="1539089" cy="565191"/>
          </a:xfrm>
          <a:prstGeom prst="frame">
            <a:avLst/>
          </a:prstGeom>
          <a:solidFill>
            <a:srgbClr val="002567"/>
          </a:solidFill>
          <a:ln w="25400" cap="flat" cmpd="sng" algn="ctr">
            <a:solidFill>
              <a:srgbClr val="0025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288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2" name="Straight Arrow Connector 141"/>
          <p:cNvCxnSpPr>
            <a:stCxn id="138" idx="4"/>
          </p:cNvCxnSpPr>
          <p:nvPr/>
        </p:nvCxnSpPr>
        <p:spPr>
          <a:xfrm>
            <a:off x="2232812" y="3124200"/>
            <a:ext cx="1348589" cy="1752600"/>
          </a:xfrm>
          <a:prstGeom prst="straightConnector1">
            <a:avLst/>
          </a:prstGeom>
          <a:noFill/>
          <a:ln w="9525" cap="flat" cmpd="sng" algn="ctr">
            <a:solidFill>
              <a:srgbClr val="002567">
                <a:shade val="95000"/>
                <a:satMod val="105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143" name="TextBox 142"/>
          <p:cNvSpPr txBox="1"/>
          <p:nvPr/>
        </p:nvSpPr>
        <p:spPr>
          <a:xfrm>
            <a:off x="3352800" y="6248401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 Search</a:t>
            </a:r>
          </a:p>
        </p:txBody>
      </p:sp>
      <p:sp>
        <p:nvSpPr>
          <p:cNvPr id="144" name="Oval 143"/>
          <p:cNvSpPr/>
          <p:nvPr/>
        </p:nvSpPr>
        <p:spPr>
          <a:xfrm>
            <a:off x="4724400" y="4989767"/>
            <a:ext cx="152400" cy="187307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25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3528776" y="4834450"/>
            <a:ext cx="152400" cy="187307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25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4282289" y="5150667"/>
            <a:ext cx="30480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7" name="Straight Connector 146"/>
          <p:cNvCxnSpPr/>
          <p:nvPr/>
        </p:nvCxnSpPr>
        <p:spPr>
          <a:xfrm>
            <a:off x="7200900" y="5175941"/>
            <a:ext cx="30480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8" name="Straight Connector 147"/>
          <p:cNvCxnSpPr/>
          <p:nvPr/>
        </p:nvCxnSpPr>
        <p:spPr>
          <a:xfrm>
            <a:off x="8343900" y="5175941"/>
            <a:ext cx="30480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49" name="Oval 148"/>
          <p:cNvSpPr/>
          <p:nvPr/>
        </p:nvSpPr>
        <p:spPr>
          <a:xfrm>
            <a:off x="4991100" y="4858970"/>
            <a:ext cx="152400" cy="187307"/>
          </a:xfrm>
          <a:prstGeom prst="ellipse">
            <a:avLst/>
          </a:prstGeom>
          <a:solidFill>
            <a:srgbClr val="FCA311">
              <a:lumMod val="75000"/>
            </a:srgbClr>
          </a:solidFill>
          <a:ln w="25400" cap="flat" cmpd="sng" algn="ctr">
            <a:solidFill>
              <a:srgbClr val="0025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Down Arrow 149"/>
          <p:cNvSpPr/>
          <p:nvPr/>
        </p:nvSpPr>
        <p:spPr>
          <a:xfrm>
            <a:off x="3779256" y="5742810"/>
            <a:ext cx="87894" cy="429391"/>
          </a:xfrm>
          <a:prstGeom prst="downArrow">
            <a:avLst/>
          </a:prstGeom>
          <a:solidFill>
            <a:srgbClr val="002567"/>
          </a:solidFill>
          <a:ln w="25400" cap="flat" cmpd="sng" algn="ctr">
            <a:solidFill>
              <a:srgbClr val="0025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Curved Connector 150"/>
          <p:cNvCxnSpPr>
            <a:stCxn id="121" idx="0"/>
          </p:cNvCxnSpPr>
          <p:nvPr/>
        </p:nvCxnSpPr>
        <p:spPr>
          <a:xfrm rot="16200000" flipH="1" flipV="1">
            <a:off x="2134137" y="4343583"/>
            <a:ext cx="266347" cy="875581"/>
          </a:xfrm>
          <a:prstGeom prst="curvedConnector3">
            <a:avLst>
              <a:gd name="adj1" fmla="val -85828"/>
            </a:avLst>
          </a:prstGeom>
          <a:noFill/>
          <a:ln w="9525" cap="flat" cmpd="sng" algn="ctr">
            <a:solidFill>
              <a:srgbClr val="002567">
                <a:shade val="95000"/>
                <a:satMod val="105000"/>
              </a:srgbClr>
            </a:solidFill>
            <a:prstDash val="dash"/>
            <a:tailEnd type="triangle" w="lg" len="lg"/>
          </a:ln>
          <a:effectLst/>
        </p:spPr>
      </p:cxnSp>
      <p:sp>
        <p:nvSpPr>
          <p:cNvPr id="152" name="TextBox 151"/>
          <p:cNvSpPr txBox="1"/>
          <p:nvPr/>
        </p:nvSpPr>
        <p:spPr>
          <a:xfrm rot="16200000">
            <a:off x="3337849" y="4014133"/>
            <a:ext cx="677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2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605548" y="4801144"/>
            <a:ext cx="742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S2I build</a:t>
            </a:r>
          </a:p>
        </p:txBody>
      </p:sp>
      <p:cxnSp>
        <p:nvCxnSpPr>
          <p:cNvPr id="154" name="Straight Arrow Connector 153"/>
          <p:cNvCxnSpPr/>
          <p:nvPr/>
        </p:nvCxnSpPr>
        <p:spPr>
          <a:xfrm flipH="1" flipV="1">
            <a:off x="3600450" y="3534884"/>
            <a:ext cx="4526" cy="1292751"/>
          </a:xfrm>
          <a:prstGeom prst="straightConnector1">
            <a:avLst/>
          </a:prstGeom>
          <a:noFill/>
          <a:ln w="9525" cap="flat" cmpd="sng" algn="ctr">
            <a:solidFill>
              <a:srgbClr val="002567">
                <a:shade val="95000"/>
                <a:satMod val="105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155" name="TextBox 154"/>
          <p:cNvSpPr txBox="1"/>
          <p:nvPr/>
        </p:nvSpPr>
        <p:spPr>
          <a:xfrm rot="3084431">
            <a:off x="2347617" y="3947495"/>
            <a:ext cx="1055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2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</p:txBody>
      </p:sp>
      <p:cxnSp>
        <p:nvCxnSpPr>
          <p:cNvPr id="156" name="Straight Arrow Connector 155"/>
          <p:cNvCxnSpPr>
            <a:endCxn id="144" idx="1"/>
          </p:cNvCxnSpPr>
          <p:nvPr/>
        </p:nvCxnSpPr>
        <p:spPr>
          <a:xfrm>
            <a:off x="3699662" y="3518854"/>
            <a:ext cx="1047057" cy="1498342"/>
          </a:xfrm>
          <a:prstGeom prst="straightConnector1">
            <a:avLst/>
          </a:prstGeom>
          <a:noFill/>
          <a:ln w="9525" cap="flat" cmpd="sng" algn="ctr">
            <a:solidFill>
              <a:srgbClr val="002567">
                <a:shade val="95000"/>
                <a:satMod val="105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157" name="TextBox 156"/>
          <p:cNvSpPr txBox="1"/>
          <p:nvPr/>
        </p:nvSpPr>
        <p:spPr>
          <a:xfrm rot="3298469">
            <a:off x="3678461" y="3998420"/>
            <a:ext cx="1055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2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Pull</a:t>
            </a:r>
          </a:p>
        </p:txBody>
      </p:sp>
      <p:cxnSp>
        <p:nvCxnSpPr>
          <p:cNvPr id="158" name="Straight Arrow Connector 157"/>
          <p:cNvCxnSpPr>
            <a:stCxn id="140" idx="2"/>
            <a:endCxn id="149" idx="0"/>
          </p:cNvCxnSpPr>
          <p:nvPr/>
        </p:nvCxnSpPr>
        <p:spPr>
          <a:xfrm flipH="1">
            <a:off x="5067300" y="2667001"/>
            <a:ext cx="19050" cy="2191969"/>
          </a:xfrm>
          <a:prstGeom prst="straightConnector1">
            <a:avLst/>
          </a:prstGeom>
          <a:noFill/>
          <a:ln w="9525" cap="flat" cmpd="sng" algn="ctr">
            <a:solidFill>
              <a:srgbClr val="002567">
                <a:shade val="95000"/>
                <a:satMod val="105000"/>
              </a:srgbClr>
            </a:solidFill>
            <a:prstDash val="dash"/>
            <a:tailEnd type="triangle" w="lg" len="lg"/>
          </a:ln>
          <a:effectLst/>
        </p:spPr>
      </p:cxnSp>
      <p:sp>
        <p:nvSpPr>
          <p:cNvPr id="159" name="TextBox 158"/>
          <p:cNvSpPr txBox="1"/>
          <p:nvPr/>
        </p:nvSpPr>
        <p:spPr>
          <a:xfrm rot="5400000">
            <a:off x="4538901" y="3470042"/>
            <a:ext cx="1349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2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Enforcement</a:t>
            </a:r>
          </a:p>
        </p:txBody>
      </p:sp>
      <p:cxnSp>
        <p:nvCxnSpPr>
          <p:cNvPr id="160" name="Straight Arrow Connector 159"/>
          <p:cNvCxnSpPr>
            <a:endCxn id="139" idx="5"/>
          </p:cNvCxnSpPr>
          <p:nvPr/>
        </p:nvCxnSpPr>
        <p:spPr>
          <a:xfrm flipH="1">
            <a:off x="4067176" y="2362201"/>
            <a:ext cx="733425" cy="650893"/>
          </a:xfrm>
          <a:prstGeom prst="straightConnector1">
            <a:avLst/>
          </a:prstGeom>
          <a:noFill/>
          <a:ln w="9525" cap="flat" cmpd="sng" algn="ctr">
            <a:solidFill>
              <a:srgbClr val="002567">
                <a:shade val="95000"/>
                <a:satMod val="105000"/>
              </a:srgbClr>
            </a:solidFill>
            <a:prstDash val="dash"/>
            <a:tailEnd type="triangle" w="lg" len="lg"/>
          </a:ln>
          <a:effectLst/>
        </p:spPr>
      </p:cxnSp>
      <p:sp>
        <p:nvSpPr>
          <p:cNvPr id="161" name="TextBox 160"/>
          <p:cNvSpPr txBox="1"/>
          <p:nvPr/>
        </p:nvSpPr>
        <p:spPr>
          <a:xfrm rot="19056503">
            <a:off x="4005173" y="2468186"/>
            <a:ext cx="700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2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218022" y="2918280"/>
            <a:ext cx="926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2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Artifactory</a:t>
            </a:r>
            <a:endParaRPr lang="en-US" sz="1200" dirty="0">
              <a:solidFill>
                <a:srgbClr val="0028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1493088" y="4914547"/>
            <a:ext cx="762000" cy="534225"/>
          </a:xfrm>
          <a:prstGeom prst="ellipse">
            <a:avLst/>
          </a:prstGeom>
          <a:solidFill>
            <a:srgbClr val="002567"/>
          </a:solidFill>
          <a:ln w="25400" cap="flat" cmpd="sng" algn="ctr">
            <a:solidFill>
              <a:srgbClr val="0025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Cloud Forms</a:t>
            </a:r>
          </a:p>
        </p:txBody>
      </p:sp>
      <p:sp>
        <p:nvSpPr>
          <p:cNvPr id="164" name="TextBox 163"/>
          <p:cNvSpPr txBox="1"/>
          <p:nvPr/>
        </p:nvSpPr>
        <p:spPr>
          <a:xfrm rot="19886105">
            <a:off x="1459202" y="4267678"/>
            <a:ext cx="1181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2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Metrics/Capacity</a:t>
            </a: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42" y="1972505"/>
            <a:ext cx="800717" cy="288649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23" y="6477000"/>
            <a:ext cx="787066" cy="188906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2613800"/>
            <a:ext cx="822481" cy="242254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87" y="5486401"/>
            <a:ext cx="708811" cy="14757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93" y="3195279"/>
            <a:ext cx="353511" cy="2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RBC Apps on OCP: 15 min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7" lvl="1" indent="0">
              <a:buNone/>
            </a:pPr>
            <a:r>
              <a:rPr lang="en-US" dirty="0"/>
              <a:t>Jenkins Master Slave </a:t>
            </a:r>
            <a:r>
              <a:rPr lang="en-US" dirty="0" smtClean="0"/>
              <a:t>– Sahil: 6 min</a:t>
            </a: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r>
              <a:rPr lang="en-US" dirty="0"/>
              <a:t>Chorus – </a:t>
            </a:r>
            <a:r>
              <a:rPr lang="en-US" dirty="0" smtClean="0"/>
              <a:t>Thomas: 6 min</a:t>
            </a: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r>
              <a:rPr lang="en-US" dirty="0" smtClean="0"/>
              <a:t>RBC Express  - Dhwanil: 3 min</a:t>
            </a:r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Jenkins Master/Slave - OpenShift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</p:txBody>
      </p:sp>
      <p:pic>
        <p:nvPicPr>
          <p:cNvPr id="4" name="Picture 2" descr="https://wiki.jenkins.io/download/attachments/2916393/logo.png?version=1&amp;modificationDate=1302753947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18" y="4276767"/>
            <a:ext cx="17621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www.openshift.com/images/logos/openshift/Logotype_RH_OpenShiftContainerPlatform_wLogo_RGB_Bl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70" y="4728410"/>
            <a:ext cx="5899335" cy="153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15156" r="14076" b="31969"/>
          <a:stretch/>
        </p:blipFill>
        <p:spPr>
          <a:xfrm>
            <a:off x="290973" y="4179596"/>
            <a:ext cx="3286118" cy="23405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7530" y="2196983"/>
            <a:ext cx="993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Deploying customized Jenkins Master &amp; a Slave on a container</a:t>
            </a:r>
          </a:p>
        </p:txBody>
      </p:sp>
    </p:spTree>
    <p:extLst>
      <p:ext uri="{BB962C8B-B14F-4D97-AF65-F5344CB8AC3E}">
        <p14:creationId xmlns:p14="http://schemas.microsoft.com/office/powerpoint/2010/main" val="42018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Jenkins Master/Slave </a:t>
            </a:r>
            <a:r>
              <a:rPr lang="en-US" dirty="0" smtClean="0">
                <a:latin typeface="Arial Black" panose="020B0A04020102020204" pitchFamily="34" charset="0"/>
              </a:rPr>
              <a:t>- </a:t>
            </a:r>
            <a:r>
              <a:rPr lang="en-US" dirty="0" smtClean="0"/>
              <a:t>Benefit to App </a:t>
            </a:r>
            <a:r>
              <a:rPr lang="en-US" dirty="0" err="1" smtClean="0"/>
              <a:t>Devs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Flexibility </a:t>
            </a:r>
            <a:r>
              <a:rPr lang="en-US" dirty="0"/>
              <a:t>to fully customize </a:t>
            </a:r>
            <a:r>
              <a:rPr lang="en-US" dirty="0" smtClean="0"/>
              <a:t>and own </a:t>
            </a:r>
            <a:r>
              <a:rPr lang="en-US" dirty="0"/>
              <a:t>Jenkins master(s) with any new </a:t>
            </a:r>
            <a:r>
              <a:rPr lang="en-US" dirty="0" smtClean="0"/>
              <a:t>plug-ins</a:t>
            </a:r>
          </a:p>
          <a:p>
            <a:endParaRPr lang="en-US" dirty="0"/>
          </a:p>
          <a:p>
            <a:r>
              <a:rPr lang="en-US" dirty="0" smtClean="0"/>
              <a:t>No need to wait for VM’s.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longer constrained to a shared Master Jenkins instance</a:t>
            </a:r>
          </a:p>
          <a:p>
            <a:endParaRPr lang="en-US" dirty="0"/>
          </a:p>
          <a:p>
            <a:r>
              <a:rPr lang="en-US" dirty="0"/>
              <a:t>Jenkins </a:t>
            </a:r>
            <a:r>
              <a:rPr lang="en-US" dirty="0" smtClean="0"/>
              <a:t>Maven Slave(s</a:t>
            </a:r>
            <a:r>
              <a:rPr lang="en-US" dirty="0"/>
              <a:t>) can be spun up and turned down "as needed" to provide the desired environment(s), no longer requiring dedicated VMs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8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Jenkins Master/Slave </a:t>
            </a:r>
            <a:r>
              <a:rPr lang="en-US" dirty="0" smtClean="0">
                <a:latin typeface="Arial Black" panose="020B0A04020102020204" pitchFamily="34" charset="0"/>
              </a:rPr>
              <a:t>- </a:t>
            </a:r>
            <a:r>
              <a:rPr lang="en-US" dirty="0" smtClean="0"/>
              <a:t>Benefit to App </a:t>
            </a:r>
            <a:r>
              <a:rPr lang="en-US" dirty="0" err="1" smtClean="0"/>
              <a:t>Devs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dirty="0" smtClean="0"/>
              <a:t>Takes </a:t>
            </a:r>
            <a:r>
              <a:rPr lang="en-US" dirty="0"/>
              <a:t>less than </a:t>
            </a:r>
            <a:r>
              <a:rPr lang="en-US" sz="4800" dirty="0"/>
              <a:t>2 minutes</a:t>
            </a:r>
            <a:r>
              <a:rPr lang="en-US" dirty="0"/>
              <a:t> to spin up Jenkins versus traditional VM process which  adds  </a:t>
            </a:r>
            <a:r>
              <a:rPr lang="en-US" sz="3500" dirty="0"/>
              <a:t>four (4) weeks</a:t>
            </a:r>
            <a:r>
              <a:rPr lang="en-US" dirty="0"/>
              <a:t>.</a:t>
            </a:r>
          </a:p>
          <a:p>
            <a:pPr marL="285750" indent="-285750"/>
            <a:endParaRPr lang="en-US" dirty="0" smtClean="0"/>
          </a:p>
          <a:p>
            <a:pPr marL="285750" indent="-285750"/>
            <a:r>
              <a:rPr lang="en-US" dirty="0" smtClean="0"/>
              <a:t>Includes </a:t>
            </a:r>
            <a:r>
              <a:rPr lang="en-US" sz="4800" dirty="0"/>
              <a:t>LDAP and AD group</a:t>
            </a:r>
            <a:r>
              <a:rPr lang="en-US" sz="4800" dirty="0">
                <a:solidFill>
                  <a:srgbClr val="00B050"/>
                </a:solidFill>
              </a:rPr>
              <a:t> </a:t>
            </a:r>
            <a:r>
              <a:rPr lang="en-US" dirty="0"/>
              <a:t>integration, for role based access (Lead &amp; Team</a:t>
            </a:r>
            <a:r>
              <a:rPr lang="en-US" dirty="0" smtClean="0"/>
              <a:t>) out of the box.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Includes </a:t>
            </a:r>
            <a:r>
              <a:rPr lang="en-US" dirty="0" smtClean="0"/>
              <a:t>Jenkins </a:t>
            </a:r>
            <a:r>
              <a:rPr lang="en-US" dirty="0"/>
              <a:t>Master </a:t>
            </a:r>
            <a:r>
              <a:rPr lang="en-US" dirty="0" smtClean="0"/>
              <a:t>pipeline </a:t>
            </a:r>
            <a:r>
              <a:rPr lang="en-US" sz="4800" dirty="0"/>
              <a:t>plugins</a:t>
            </a:r>
            <a:r>
              <a:rPr lang="en-US" dirty="0" smtClean="0"/>
              <a:t> </a:t>
            </a:r>
            <a:r>
              <a:rPr lang="en-US" dirty="0"/>
              <a:t>&amp; Jenkins Maven Slave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Flexibility to customize with additional plugins at their own schedule (individual instance does not impact others). </a:t>
            </a:r>
            <a:endParaRPr lang="en-US" dirty="0" smtClean="0"/>
          </a:p>
          <a:p>
            <a:pPr marL="742950" lvl="1" indent="-285750"/>
            <a:r>
              <a:rPr lang="en-US" dirty="0" smtClean="0"/>
              <a:t>Traditionally </a:t>
            </a:r>
            <a:r>
              <a:rPr lang="en-US" dirty="0"/>
              <a:t>5-6 days for RBC Jenkins team to test new plugins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Jenkins Master/Slave </a:t>
            </a:r>
            <a:r>
              <a:rPr lang="en-US" dirty="0" smtClean="0">
                <a:latin typeface="Arial Black" panose="020B0A04020102020204" pitchFamily="34" charset="0"/>
              </a:rPr>
              <a:t>- </a:t>
            </a:r>
            <a:r>
              <a:rPr lang="en-US" dirty="0" smtClean="0"/>
              <a:t>Contact </a:t>
            </a:r>
            <a:r>
              <a:rPr lang="en-US" dirty="0"/>
              <a:t>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4200" y="2743200"/>
            <a:ext cx="11303000" cy="1090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+RBC-DEVOPS - Team Fusion - </a:t>
            </a:r>
            <a:r>
              <a:rPr lang="en-US" sz="2400" dirty="0" smtClean="0">
                <a:hlinkClick r:id="rId2"/>
              </a:rPr>
              <a:t>RBCDEVOPSTeamFusion@rbc.com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4572000"/>
            <a:ext cx="701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to see </a:t>
            </a:r>
            <a:r>
              <a:rPr lang="en-US" sz="2400" dirty="0" smtClean="0"/>
              <a:t>containers in action live? </a:t>
            </a:r>
            <a:r>
              <a:rPr lang="en-US" sz="2400" dirty="0"/>
              <a:t>Go to Booth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Chorus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84200" y="990600"/>
            <a:ext cx="11442700" cy="3276600"/>
          </a:xfrm>
        </p:spPr>
        <p:txBody>
          <a:bodyPr>
            <a:normAutofit/>
          </a:bodyPr>
          <a:lstStyle/>
          <a:p>
            <a:pPr marL="801687" lvl="2" indent="-342900"/>
            <a:r>
              <a:rPr lang="en-US" sz="3600" dirty="0" smtClean="0"/>
              <a:t>Started as single developer project to multifaceted team across T&amp;O</a:t>
            </a:r>
          </a:p>
          <a:p>
            <a:pPr marL="801687" lvl="2" indent="-342900"/>
            <a:r>
              <a:rPr lang="en-US" sz="3600" dirty="0" smtClean="0"/>
              <a:t>REST API’s for sane consumption of otherwise insane/complex/difficult RBC systems</a:t>
            </a:r>
          </a:p>
          <a:p>
            <a:pPr marL="801687" lvl="2" indent="-342900"/>
            <a:r>
              <a:rPr lang="en-US" sz="3600" dirty="0" smtClean="0"/>
              <a:t>Monolithic to </a:t>
            </a:r>
            <a:r>
              <a:rPr lang="en-US" sz="3600" dirty="0" err="1" smtClean="0"/>
              <a:t>Microservices</a:t>
            </a:r>
            <a:endParaRPr lang="en-US" sz="3600" dirty="0"/>
          </a:p>
          <a:p>
            <a:pPr marL="801687" lvl="2" indent="-342900"/>
            <a:endParaRPr lang="en-US" dirty="0"/>
          </a:p>
          <a:p>
            <a:pPr marL="801687" lvl="2" indent="-342900"/>
            <a:endParaRPr lang="en-US" dirty="0" smtClean="0"/>
          </a:p>
          <a:p>
            <a:pPr marL="801687" lvl="2" indent="-342900"/>
            <a:endParaRPr lang="en-US" dirty="0" smtClean="0"/>
          </a:p>
          <a:p>
            <a:pPr marL="344487" lvl="1" indent="-342900"/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762000" y="3886200"/>
          <a:ext cx="10458450" cy="212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827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Chorus </a:t>
            </a:r>
            <a:r>
              <a:rPr lang="mr-IN" dirty="0" smtClean="0"/>
              <a:t>–</a:t>
            </a:r>
            <a:r>
              <a:rPr lang="en-US" dirty="0" smtClean="0"/>
              <a:t> Migration to </a:t>
            </a:r>
            <a:r>
              <a:rPr lang="en-US" dirty="0" err="1" smtClean="0"/>
              <a:t>OpenShift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84200" y="942228"/>
            <a:ext cx="11442700" cy="5295290"/>
          </a:xfrm>
        </p:spPr>
        <p:txBody>
          <a:bodyPr>
            <a:normAutofit/>
          </a:bodyPr>
          <a:lstStyle/>
          <a:p>
            <a:pPr marL="573087" lvl="1" indent="-571500"/>
            <a:r>
              <a:rPr lang="en-US" sz="3600" dirty="0"/>
              <a:t>Continuous integration &amp; delivery</a:t>
            </a:r>
          </a:p>
          <a:p>
            <a:pPr marL="573087" lvl="1" indent="-571500"/>
            <a:r>
              <a:rPr lang="en-US" sz="3600" dirty="0"/>
              <a:t>Cloud native scaling</a:t>
            </a:r>
            <a:endParaRPr lang="en-US" sz="2800" dirty="0"/>
          </a:p>
          <a:p>
            <a:pPr marL="915987" lvl="2" indent="-457200"/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oc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scale --replicas=5 dc/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myservice</a:t>
            </a: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  <a:p>
            <a:pPr marL="573087" lvl="1" indent="-571500"/>
            <a:r>
              <a:rPr lang="en-US" sz="3600" dirty="0"/>
              <a:t>Multi-tenant</a:t>
            </a:r>
          </a:p>
          <a:p>
            <a:pPr marL="573087" lvl="1" indent="-571500"/>
            <a:r>
              <a:rPr lang="en-US" sz="3600" dirty="0"/>
              <a:t>Easily deployable &amp; replicated</a:t>
            </a:r>
          </a:p>
          <a:p>
            <a:pPr marL="915987" lvl="2" indent="-457200"/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oc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process -f 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app_template.yml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\</a:t>
            </a:r>
            <a:br>
              <a:rPr lang="en-US" sz="3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32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p MYPARAM=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val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oc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sz="32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f </a:t>
            </a:r>
            <a:endParaRPr lang="en-US" dirty="0" smtClean="0"/>
          </a:p>
          <a:p>
            <a:pPr marL="344487" lvl="1" indent="-342900"/>
            <a:endParaRPr lang="en-US" dirty="0" smtClean="0"/>
          </a:p>
          <a:p>
            <a:pPr marL="801687" lvl="2" indent="-342900"/>
            <a:endParaRPr lang="en-US" dirty="0" smtClean="0"/>
          </a:p>
          <a:p>
            <a:pPr marL="344487" lvl="1" indent="-342900"/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6600" y="1181710"/>
            <a:ext cx="11442700" cy="5295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7" lvl="1" indent="-342900"/>
            <a:endParaRPr lang="en-US" dirty="0" smtClean="0"/>
          </a:p>
          <a:p>
            <a:pPr marL="801687" lvl="2" indent="-342900"/>
            <a:endParaRPr lang="en-US" dirty="0" smtClean="0"/>
          </a:p>
          <a:p>
            <a:pPr marL="344487" lvl="1" indent="-342900"/>
            <a:endParaRPr lang="en-US" dirty="0" smtClean="0"/>
          </a:p>
          <a:p>
            <a:pPr marL="1587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587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587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587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2478" y="1105509"/>
            <a:ext cx="11442700" cy="535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3087" lvl="1" indent="-571500"/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45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44094"/>
            <a:ext cx="11607800" cy="585216"/>
          </a:xfrm>
        </p:spPr>
        <p:txBody>
          <a:bodyPr/>
          <a:lstStyle/>
          <a:p>
            <a:r>
              <a:rPr lang="en-US" dirty="0" smtClean="0"/>
              <a:t>Chorus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6600" y="1181710"/>
            <a:ext cx="11442700" cy="5295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7" lvl="1" indent="-342900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2478" y="1105509"/>
            <a:ext cx="11442700" cy="535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7" lvl="1" indent="-342900"/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487" lvl="1" indent="-342900"/>
            <a:r>
              <a:rPr lang="en-US" sz="3600" dirty="0"/>
              <a:t>Data center high availability (DNS, DB</a:t>
            </a:r>
            <a:r>
              <a:rPr lang="en-US" sz="3600" dirty="0" smtClean="0"/>
              <a:t>)</a:t>
            </a:r>
            <a:br>
              <a:rPr lang="en-US" sz="3600" dirty="0" smtClean="0"/>
            </a:br>
            <a:endParaRPr lang="en-US" sz="3600" dirty="0"/>
          </a:p>
          <a:p>
            <a:pPr marL="344487" lvl="1" indent="-342900"/>
            <a:r>
              <a:rPr lang="en-US" sz="3600" dirty="0"/>
              <a:t>Move to native </a:t>
            </a:r>
            <a:r>
              <a:rPr lang="en-US" sz="3600" dirty="0" err="1"/>
              <a:t>OpenShift</a:t>
            </a:r>
            <a:r>
              <a:rPr lang="en-US" sz="3600" dirty="0"/>
              <a:t> / Kubernetes resources (Services, Routes replacing Netflix OSS</a:t>
            </a:r>
            <a:r>
              <a:rPr lang="en-US" sz="3600" dirty="0" smtClean="0"/>
              <a:t>)</a:t>
            </a:r>
            <a:br>
              <a:rPr lang="en-US" sz="3600" dirty="0" smtClean="0"/>
            </a:br>
            <a:endParaRPr lang="en-US" sz="3600" dirty="0"/>
          </a:p>
          <a:p>
            <a:pPr marL="344487" lvl="1" indent="-342900"/>
            <a:r>
              <a:rPr lang="en-US" sz="3600" dirty="0" smtClean="0"/>
              <a:t>A/B testing</a:t>
            </a:r>
            <a:br>
              <a:rPr lang="en-US" sz="3600" dirty="0" smtClean="0"/>
            </a:br>
            <a:endParaRPr lang="en-US" sz="3600" dirty="0"/>
          </a:p>
          <a:p>
            <a:pPr marL="344487" lvl="1" indent="-342900"/>
            <a:r>
              <a:rPr lang="en-US" sz="3600" dirty="0" smtClean="0"/>
              <a:t>Chorus </a:t>
            </a:r>
            <a:r>
              <a:rPr lang="en-US" sz="3600" dirty="0"/>
              <a:t>Instances For </a:t>
            </a:r>
            <a:r>
              <a:rPr lang="en-US" sz="3600" dirty="0" smtClean="0"/>
              <a:t>Everyone</a:t>
            </a:r>
            <a:br>
              <a:rPr lang="en-US" sz="3600" dirty="0" smtClean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19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Lift-&amp;-shift Legacy Apps       - OpenShift</a:t>
            </a:r>
            <a:r>
              <a:rPr lang="en-US" dirty="0">
                <a:latin typeface="Arial Black" panose="020B0A04020102020204" pitchFamily="34" charset="0"/>
              </a:rPr>
              <a:t/>
            </a:r>
            <a:br>
              <a:rPr lang="en-US" dirty="0">
                <a:latin typeface="Arial Black" panose="020B0A04020102020204" pitchFamily="34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Deploying Monolithic Legacy RBC Express using S2I</a:t>
            </a:r>
            <a:endParaRPr lang="en-US" dirty="0"/>
          </a:p>
        </p:txBody>
      </p:sp>
      <p:pic>
        <p:nvPicPr>
          <p:cNvPr id="1028" name="Picture 4" descr="https://www.openshift.com/images/logos/openshift/Logotype_RH_OpenShiftContainerPlatform_wLogo_RGB_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70" y="4728410"/>
            <a:ext cx="5899335" cy="153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oyal Bank Financial 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66" y="5089149"/>
            <a:ext cx="301942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Image result for websphere liberty"/>
          <p:cNvSpPr>
            <a:spLocks noChangeAspect="1" noChangeArrowheads="1"/>
          </p:cNvSpPr>
          <p:nvPr/>
        </p:nvSpPr>
        <p:spPr bwMode="auto">
          <a:xfrm>
            <a:off x="3962399" y="5008185"/>
            <a:ext cx="2015475" cy="201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mage result for websphere liber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20" y="4876800"/>
            <a:ext cx="2612005" cy="102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4C967B6-E9A5-4B97-80B8-BB9BA855F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colorTemperature colorTemp="6098"/>
                    </a14:imgEffect>
                    <a14:imgEffect>
                      <a14:saturation sat="369000"/>
                    </a14:imgEffect>
                    <a14:imgEffect>
                      <a14:brightnessContrast bright="-16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9" r="30067"/>
          <a:stretch/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pic>
        <p:nvPicPr>
          <p:cNvPr id="6" name="Content Placeholder 21">
            <a:extLst>
              <a:ext uri="{FF2B5EF4-FFF2-40B4-BE49-F238E27FC236}">
                <a16:creationId xmlns:a16="http://schemas.microsoft.com/office/drawing/2014/main" xmlns="" id="{5AA92332-49B2-482E-8828-9E9A1106A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65"/>
          <a:stretch/>
        </p:blipFill>
        <p:spPr>
          <a:xfrm>
            <a:off x="-367646" y="905735"/>
            <a:ext cx="5366366" cy="5046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00A26-6F4A-42EB-8328-FF3F20C5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619" y="4281014"/>
            <a:ext cx="2313483" cy="1042951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latin typeface="Agency FB" panose="020B0503020202020204" pitchFamily="34" charset="0"/>
                <a:cs typeface="Myriad Arabic" panose="01010101010101010101" pitchFamily="50" charset="-78"/>
              </a:rPr>
              <a:t>2018</a:t>
            </a:r>
            <a:endParaRPr lang="en-US" sz="2800" b="1" dirty="0">
              <a:latin typeface="Agency FB" panose="020B0503020202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C94B9D8-C4AF-4D51-B787-7EC75EE1DFF8}"/>
              </a:ext>
            </a:extLst>
          </p:cNvPr>
          <p:cNvSpPr/>
          <p:nvPr/>
        </p:nvSpPr>
        <p:spPr>
          <a:xfrm>
            <a:off x="4998720" y="0"/>
            <a:ext cx="6888480" cy="6858000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393700" dist="50800" dir="5400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8985" y="1600200"/>
            <a:ext cx="6520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prstClr val="white"/>
                </a:solidFill>
                <a:latin typeface="Arial Black" panose="020B0A04020102020204" pitchFamily="34" charset="0"/>
              </a:rPr>
              <a:t>OpenShift</a:t>
            </a:r>
            <a:r>
              <a:rPr lang="en-US" sz="5400" dirty="0">
                <a:solidFill>
                  <a:prstClr val="white"/>
                </a:solidFill>
                <a:latin typeface="Arial Black" panose="020B0A04020102020204" pitchFamily="34" charset="0"/>
              </a:rPr>
              <a:t> (OCP) Workshop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6366" y="3927071"/>
            <a:ext cx="5899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white"/>
                </a:solidFill>
                <a:latin typeface="Arial Black" panose="020B0A04020102020204" pitchFamily="34" charset="0"/>
              </a:rPr>
              <a:t>Jeff Li</a:t>
            </a:r>
            <a:endParaRPr lang="en-US" sz="4000" dirty="0" smtClean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98720" y="5308513"/>
            <a:ext cx="6888480" cy="1207363"/>
          </a:xfrm>
          <a:prstGeom prst="rect">
            <a:avLst/>
          </a:prstGeom>
          <a:solidFill>
            <a:srgbClr val="26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9" b="16605"/>
          <a:stretch/>
        </p:blipFill>
        <p:spPr>
          <a:xfrm>
            <a:off x="7589446" y="5308514"/>
            <a:ext cx="1707028" cy="1207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6" b="19202"/>
          <a:stretch/>
        </p:blipFill>
        <p:spPr>
          <a:xfrm>
            <a:off x="5433655" y="5308514"/>
            <a:ext cx="1713124" cy="1207696"/>
          </a:xfrm>
          <a:prstGeom prst="rect">
            <a:avLst/>
          </a:prstGeom>
          <a:ln>
            <a:solidFill>
              <a:srgbClr val="D69808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7" b="16338"/>
          <a:stretch/>
        </p:blipFill>
        <p:spPr>
          <a:xfrm>
            <a:off x="9737505" y="5308514"/>
            <a:ext cx="1707028" cy="1207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39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RBC Express &amp;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Business critical Monolithic application running on WebSphere </a:t>
            </a:r>
          </a:p>
          <a:p>
            <a:endParaRPr lang="en-US" dirty="0"/>
          </a:p>
          <a:p>
            <a:r>
              <a:rPr lang="en-US" dirty="0" smtClean="0"/>
              <a:t>External integrations with Enterprise MQ, DB2 and Teradata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Lift-n-shift using Websphere-Liberty-s2i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Legacy component and new/existing Microservices on same platform, makes deployment and integration seamless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8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Lift-&amp;-shift RBC-X Using S2i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505200" y="1219200"/>
            <a:ext cx="5778161" cy="522748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</a:pPr>
            <a:endParaRPr lang="en-US" sz="1200" dirty="0">
              <a:solidFill>
                <a:schemeClr val="accent4">
                  <a:lumMod val="50000"/>
                </a:schemeClr>
              </a:solidFill>
              <a:latin typeface="+mj-lt"/>
              <a:ea typeface="ＭＳ Ｐゴシック"/>
              <a:cs typeface="ＭＳ Ｐゴシック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47363" y="1214846"/>
            <a:ext cx="1055077" cy="52507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</a:pPr>
            <a:endParaRPr lang="en-US" sz="1200" dirty="0">
              <a:solidFill>
                <a:schemeClr val="accent4">
                  <a:lumMod val="50000"/>
                </a:schemeClr>
              </a:solidFill>
              <a:latin typeface="+mj-lt"/>
              <a:ea typeface="ＭＳ Ｐゴシック"/>
              <a:cs typeface="ＭＳ Ｐゴシック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15" y="2678230"/>
            <a:ext cx="762000" cy="46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89" y="3286448"/>
            <a:ext cx="67151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046" y="3994269"/>
            <a:ext cx="67151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1121" y="1701374"/>
            <a:ext cx="990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SCM </a:t>
            </a:r>
            <a:r>
              <a:rPr lang="en-US" sz="900" b="1" dirty="0" smtClean="0"/>
              <a:t>of Choice</a:t>
            </a:r>
            <a:endParaRPr lang="en-US" sz="900" b="1" dirty="0"/>
          </a:p>
          <a:p>
            <a:pPr algn="ctr"/>
            <a:r>
              <a:rPr lang="en-US" sz="900" dirty="0"/>
              <a:t>GitHub</a:t>
            </a:r>
          </a:p>
          <a:p>
            <a:pPr algn="ctr"/>
            <a:r>
              <a:rPr lang="en-US" sz="900" dirty="0"/>
              <a:t>GitLab</a:t>
            </a:r>
          </a:p>
          <a:p>
            <a:pPr algn="ctr"/>
            <a:r>
              <a:rPr lang="en-US" sz="900" dirty="0"/>
              <a:t>Bitbucket</a:t>
            </a:r>
          </a:p>
          <a:p>
            <a:pPr algn="ctr"/>
            <a:r>
              <a:rPr lang="en-US" sz="900" dirty="0"/>
              <a:t>Assembla</a:t>
            </a:r>
          </a:p>
          <a:p>
            <a:pPr algn="ctr"/>
            <a:r>
              <a:rPr lang="en-US" sz="900" dirty="0"/>
              <a:t>Nexus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3791" y="4834106"/>
            <a:ext cx="813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Artifactory</a:t>
            </a:r>
          </a:p>
        </p:txBody>
      </p:sp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58" y="4118677"/>
            <a:ext cx="3553953" cy="163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843" y="4006278"/>
            <a:ext cx="67151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63" y="1946965"/>
            <a:ext cx="921544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ghtning Bolt 14"/>
          <p:cNvSpPr/>
          <p:nvPr/>
        </p:nvSpPr>
        <p:spPr bwMode="auto">
          <a:xfrm>
            <a:off x="5914710" y="1658507"/>
            <a:ext cx="468923" cy="504092"/>
          </a:xfrm>
          <a:prstGeom prst="lightningBolt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</a:pPr>
            <a:endParaRPr lang="en-US" sz="1200" dirty="0">
              <a:solidFill>
                <a:srgbClr val="FF0000"/>
              </a:solidFill>
              <a:latin typeface="+mj-lt"/>
              <a:ea typeface="ＭＳ Ｐゴシック"/>
              <a:cs typeface="ＭＳ Ｐゴシック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31306" y="1326490"/>
            <a:ext cx="12522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Code Change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31810" y="1576651"/>
            <a:ext cx="1469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Webhook API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02702" y="2595286"/>
            <a:ext cx="7385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S2i Build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06362" y="3868516"/>
            <a:ext cx="163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Rolling Deployments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70080" y="5653744"/>
            <a:ext cx="16745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Openshift Cluster</a:t>
            </a:r>
          </a:p>
        </p:txBody>
      </p:sp>
      <p:sp>
        <p:nvSpPr>
          <p:cNvPr id="21" name="Down Arrow 20"/>
          <p:cNvSpPr/>
          <p:nvPr/>
        </p:nvSpPr>
        <p:spPr bwMode="auto">
          <a:xfrm>
            <a:off x="4288036" y="3421736"/>
            <a:ext cx="119789" cy="5243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</a:pPr>
            <a:endParaRPr lang="en-US" sz="1200" dirty="0">
              <a:solidFill>
                <a:schemeClr val="accent4">
                  <a:lumMod val="50000"/>
                </a:schemeClr>
              </a:solidFill>
              <a:latin typeface="+mj-lt"/>
              <a:ea typeface="ＭＳ Ｐゴシック"/>
              <a:cs typeface="ＭＳ Ｐゴシック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971" y="2949742"/>
            <a:ext cx="592961" cy="24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981" y="3041425"/>
            <a:ext cx="551491" cy="26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283361" y="2856958"/>
            <a:ext cx="512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Route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95262" y="4088814"/>
            <a:ext cx="363416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/>
              <a:t>B/G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90579" y="4843098"/>
            <a:ext cx="813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Artifactory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09164" y="2030517"/>
            <a:ext cx="609765" cy="52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  <a:buSzTx/>
              <a:buFont typeface="Times" pitchFamily="18" charset="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+mj-lt"/>
              <a:ea typeface="ＭＳ Ｐゴシック"/>
              <a:cs typeface="ＭＳ Ｐゴシック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62604" y="2827480"/>
            <a:ext cx="936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</a:rPr>
              <a:t>WebSphere Liberty Docker Image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900100" y="2763074"/>
            <a:ext cx="964794" cy="564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  <a:buSzTx/>
              <a:buFont typeface="Times" pitchFamily="18" charset="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latin typeface="+mj-lt"/>
              <a:ea typeface="ＭＳ Ｐゴシック"/>
              <a:cs typeface="ＭＳ Ｐゴシック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442659" y="2030517"/>
            <a:ext cx="609765" cy="52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  <a:buSzTx/>
              <a:buFont typeface="Times" pitchFamily="18" charset="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+mj-lt"/>
              <a:ea typeface="ＭＳ Ｐゴシック"/>
              <a:cs typeface="ＭＳ Ｐゴシック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00101" y="2859154"/>
            <a:ext cx="99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RBC-X Builder Image</a:t>
            </a:r>
            <a:endParaRPr lang="en-US" sz="9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709164" y="2030517"/>
            <a:ext cx="698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WebSphere Liberty Docker Image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84200" y="2025840"/>
            <a:ext cx="7058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Source-To-Image Scripting</a:t>
            </a:r>
            <a:endParaRPr lang="en-US" sz="700" b="1" dirty="0"/>
          </a:p>
        </p:txBody>
      </p:sp>
      <p:cxnSp>
        <p:nvCxnSpPr>
          <p:cNvPr id="34" name="Straight Connector 33"/>
          <p:cNvCxnSpPr>
            <a:stCxn id="27" idx="2"/>
            <a:endCxn id="29" idx="0"/>
          </p:cNvCxnSpPr>
          <p:nvPr/>
        </p:nvCxnSpPr>
        <p:spPr bwMode="auto">
          <a:xfrm>
            <a:off x="4014047" y="2554405"/>
            <a:ext cx="368450" cy="208669"/>
          </a:xfrm>
          <a:prstGeom prst="line">
            <a:avLst/>
          </a:prstGeom>
          <a:solidFill>
            <a:srgbClr val="99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endCxn id="30" idx="2"/>
          </p:cNvCxnSpPr>
          <p:nvPr/>
        </p:nvCxnSpPr>
        <p:spPr bwMode="auto">
          <a:xfrm flipV="1">
            <a:off x="4382497" y="2554405"/>
            <a:ext cx="365045" cy="202953"/>
          </a:xfrm>
          <a:prstGeom prst="line">
            <a:avLst/>
          </a:prstGeom>
          <a:solidFill>
            <a:srgbClr val="99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/>
          <p:cNvSpPr/>
          <p:nvPr/>
        </p:nvSpPr>
        <p:spPr bwMode="auto">
          <a:xfrm>
            <a:off x="7993205" y="2748427"/>
            <a:ext cx="964794" cy="564011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  <a:buSzTx/>
              <a:buFont typeface="Times" pitchFamily="18" charset="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latin typeface="+mj-lt"/>
              <a:ea typeface="ＭＳ Ｐゴシック"/>
              <a:cs typeface="ＭＳ Ｐゴシック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8535764" y="2015870"/>
            <a:ext cx="609765" cy="52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  <a:buSzTx/>
              <a:buFont typeface="Times" pitchFamily="18" charset="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+mj-lt"/>
              <a:ea typeface="ＭＳ Ｐゴシック"/>
              <a:cs typeface="ＭＳ Ｐゴシック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01590" y="2862871"/>
            <a:ext cx="99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RBC-X Builder Image</a:t>
            </a:r>
            <a:endParaRPr lang="en-US" sz="9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802269" y="2015870"/>
            <a:ext cx="70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WebSphere Liberty Docker Image</a:t>
            </a:r>
            <a:endParaRPr lang="en-US" sz="7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477305" y="2011193"/>
            <a:ext cx="7058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Source-To-Image Scripting</a:t>
            </a:r>
            <a:endParaRPr lang="en-US" sz="700" b="1" dirty="0"/>
          </a:p>
        </p:txBody>
      </p:sp>
      <p:cxnSp>
        <p:nvCxnSpPr>
          <p:cNvPr id="41" name="Straight Connector 40"/>
          <p:cNvCxnSpPr>
            <a:endCxn id="36" idx="0"/>
          </p:cNvCxnSpPr>
          <p:nvPr/>
        </p:nvCxnSpPr>
        <p:spPr bwMode="auto">
          <a:xfrm>
            <a:off x="8107152" y="2539758"/>
            <a:ext cx="368450" cy="208669"/>
          </a:xfrm>
          <a:prstGeom prst="line">
            <a:avLst/>
          </a:prstGeom>
          <a:solidFill>
            <a:srgbClr val="99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/>
          <p:cNvSpPr/>
          <p:nvPr/>
        </p:nvSpPr>
        <p:spPr bwMode="auto">
          <a:xfrm>
            <a:off x="7824729" y="2029849"/>
            <a:ext cx="609765" cy="52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  <a:buSzTx/>
              <a:buFont typeface="Times" pitchFamily="18" charset="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+mj-lt"/>
              <a:ea typeface="ＭＳ Ｐゴシック"/>
              <a:cs typeface="ＭＳ Ｐゴシック"/>
            </a:endParaRPr>
          </a:p>
        </p:txBody>
      </p:sp>
      <p:cxnSp>
        <p:nvCxnSpPr>
          <p:cNvPr id="43" name="Straight Connector 42"/>
          <p:cNvCxnSpPr>
            <a:endCxn id="37" idx="2"/>
          </p:cNvCxnSpPr>
          <p:nvPr/>
        </p:nvCxnSpPr>
        <p:spPr bwMode="auto">
          <a:xfrm flipV="1">
            <a:off x="8475602" y="2539758"/>
            <a:ext cx="365045" cy="202953"/>
          </a:xfrm>
          <a:prstGeom prst="line">
            <a:avLst/>
          </a:prstGeom>
          <a:solidFill>
            <a:srgbClr val="99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7778513" y="2007881"/>
            <a:ext cx="698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WebSphere Liberty Docker Image</a:t>
            </a:r>
          </a:p>
        </p:txBody>
      </p:sp>
      <p:sp>
        <p:nvSpPr>
          <p:cNvPr id="45" name="Down Arrow 44"/>
          <p:cNvSpPr/>
          <p:nvPr/>
        </p:nvSpPr>
        <p:spPr bwMode="auto">
          <a:xfrm>
            <a:off x="8415707" y="3402301"/>
            <a:ext cx="119789" cy="5243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lnSpc>
                <a:spcPct val="125000"/>
              </a:lnSpc>
              <a:spcBef>
                <a:spcPct val="105000"/>
              </a:spcBef>
              <a:spcAft>
                <a:spcPct val="0"/>
              </a:spcAft>
              <a:buClr>
                <a:schemeClr val="tx1"/>
              </a:buClr>
            </a:pPr>
            <a:endParaRPr lang="en-US" sz="1200" dirty="0">
              <a:solidFill>
                <a:schemeClr val="accent4">
                  <a:lumMod val="50000"/>
                </a:schemeClr>
              </a:solidFill>
              <a:latin typeface="+mj-lt"/>
              <a:ea typeface="ＭＳ Ｐゴシック"/>
              <a:cs typeface="ＭＳ Ｐゴシック"/>
            </a:endParaRPr>
          </a:p>
        </p:txBody>
      </p:sp>
      <p:pic>
        <p:nvPicPr>
          <p:cNvPr id="46" name="Picture 4" descr="Image result for web page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637" y="2757358"/>
            <a:ext cx="960816" cy="96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</a:t>
            </a:r>
            <a:r>
              <a:rPr lang="en-US" dirty="0" smtClean="0"/>
              <a:t>A: 10 </a:t>
            </a:r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8112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OpenShift Resources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587" lvl="1" indent="0">
              <a:buNone/>
            </a:pPr>
            <a:r>
              <a:rPr lang="en-US" dirty="0" smtClean="0"/>
              <a:t>RedHat OpenShift Doc:</a:t>
            </a:r>
          </a:p>
          <a:p>
            <a:pPr marL="1587" lvl="1" indent="0">
              <a:buNone/>
            </a:pPr>
            <a:r>
              <a:rPr lang="en-US" sz="2000" dirty="0">
                <a:hlinkClick r:id="rId2"/>
              </a:rPr>
              <a:t>https://access.redhat.com/documentation/en-us/openshift_container_platform/?</a:t>
            </a:r>
            <a:r>
              <a:rPr lang="en-US" sz="2000" dirty="0" smtClean="0">
                <a:hlinkClick r:id="rId2"/>
              </a:rPr>
              <a:t>version=3.6</a:t>
            </a:r>
            <a:endParaRPr lang="en-US" sz="2000" dirty="0" smtClean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r>
              <a:rPr lang="en-US" dirty="0" smtClean="0"/>
              <a:t>RedHat OpenShift Developer Guide:</a:t>
            </a:r>
          </a:p>
          <a:p>
            <a:pPr marL="1587" lvl="1" indent="0">
              <a:buNone/>
            </a:pPr>
            <a:r>
              <a:rPr lang="en-US" sz="1800" dirty="0">
                <a:hlinkClick r:id="rId3"/>
              </a:rPr>
              <a:t>https://access.redhat.com/documentation/en-us/openshift_container_platform/3.6/html/developer_guide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1587" lvl="1" indent="0">
              <a:buNone/>
            </a:pPr>
            <a:endParaRPr lang="en-US" sz="1800" dirty="0" smtClean="0"/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r>
              <a:rPr lang="en-US" dirty="0" smtClean="0"/>
              <a:t>OpenShift </a:t>
            </a:r>
            <a:r>
              <a:rPr lang="en-US" dirty="0" err="1" smtClean="0"/>
              <a:t>WorkShop</a:t>
            </a:r>
            <a:r>
              <a:rPr lang="en-US" dirty="0" smtClean="0"/>
              <a:t>:</a:t>
            </a:r>
            <a:endParaRPr lang="en-US" dirty="0"/>
          </a:p>
          <a:p>
            <a:pPr marL="1587" lvl="1" indent="0">
              <a:buNone/>
            </a:pP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github.com/RedHatWorkshops/openshiftv3-workshop</a:t>
            </a:r>
            <a:endParaRPr lang="en-US" sz="1800" dirty="0" smtClean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endParaRPr lang="en-US" dirty="0" smtClean="0"/>
          </a:p>
          <a:p>
            <a:pPr marL="1587" lvl="1" indent="0">
              <a:buNone/>
            </a:pPr>
            <a:r>
              <a:rPr lang="en-US" dirty="0" smtClean="0"/>
              <a:t>RBC OpenShift Slack Channel:</a:t>
            </a:r>
          </a:p>
          <a:p>
            <a:pPr marL="1587" lvl="1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openshift</a:t>
            </a:r>
            <a:r>
              <a:rPr lang="en-US" dirty="0" smtClean="0"/>
              <a:t> (30 members at the moment)</a:t>
            </a:r>
          </a:p>
          <a:p>
            <a:pPr marL="1587" lvl="1" indent="0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725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4C967B6-E9A5-4B97-80B8-BB9BA855F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colorTemperature colorTemp="6098"/>
                    </a14:imgEffect>
                    <a14:imgEffect>
                      <a14:saturation sat="369000"/>
                    </a14:imgEffect>
                    <a14:imgEffect>
                      <a14:brightnessContrast bright="-16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9" r="30067"/>
          <a:stretch/>
        </p:blipFill>
        <p:spPr>
          <a:xfrm>
            <a:off x="0" y="0"/>
            <a:ext cx="12205253" cy="4314548"/>
          </a:xfrm>
          <a:prstGeom prst="rect">
            <a:avLst/>
          </a:prstGeom>
        </p:spPr>
      </p:pic>
      <p:pic>
        <p:nvPicPr>
          <p:cNvPr id="6" name="Content Placeholder 21">
            <a:extLst>
              <a:ext uri="{FF2B5EF4-FFF2-40B4-BE49-F238E27FC236}">
                <a16:creationId xmlns:a16="http://schemas.microsoft.com/office/drawing/2014/main" xmlns="" id="{5AA92332-49B2-482E-8828-9E9A1106A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r="61465"/>
          <a:stretch/>
        </p:blipFill>
        <p:spPr>
          <a:xfrm>
            <a:off x="8965" y="11737"/>
            <a:ext cx="4643368" cy="444249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00A26-6F4A-42EB-8328-FF3F20C5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353" y="2987520"/>
            <a:ext cx="2036576" cy="918117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  <a:cs typeface="Myriad Arabic" panose="01010101010101010101" pitchFamily="50" charset="-78"/>
              </a:rPr>
              <a:t>2018</a:t>
            </a:r>
            <a:endParaRPr lang="en-US" sz="2400" b="1" dirty="0">
              <a:latin typeface="Agency FB" panose="020B0503020202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C94B9D8-C4AF-4D51-B787-7EC75EE1DFF8}"/>
              </a:ext>
            </a:extLst>
          </p:cNvPr>
          <p:cNvSpPr/>
          <p:nvPr/>
        </p:nvSpPr>
        <p:spPr>
          <a:xfrm>
            <a:off x="4998720" y="0"/>
            <a:ext cx="6888480" cy="431454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6987" y="254572"/>
            <a:ext cx="64817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Visit the </a:t>
            </a:r>
            <a:r>
              <a:rPr lang="en-US" sz="4400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Expo Floor </a:t>
            </a:r>
            <a:r>
              <a:rPr lang="en-US" sz="3600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to learn from your peers and interact with RBC project teams.</a:t>
            </a:r>
            <a:endParaRPr lang="en-US" sz="3200" dirty="0" smtClean="0">
              <a:solidFill>
                <a:prstClr val="white"/>
              </a:solidFill>
              <a:latin typeface="Arial Black" panose="020B0A04020102020204" pitchFamily="34" charset="0"/>
            </a:endParaRPr>
          </a:p>
          <a:p>
            <a:endParaRPr lang="en-US" sz="2400" dirty="0">
              <a:solidFill>
                <a:prstClr val="white"/>
              </a:solidFill>
              <a:latin typeface="Arial Black" panose="020B0A04020102020204" pitchFamily="34" charset="0"/>
            </a:endParaRPr>
          </a:p>
          <a:p>
            <a:r>
              <a:rPr lang="en-US" sz="2000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For presentations and more info:</a:t>
            </a:r>
            <a:endParaRPr lang="en-US" sz="2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442826"/>
            <a:ext cx="12205253" cy="2415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415" y="4830732"/>
            <a:ext cx="3006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Save the Date!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15156" r="14076" b="31969"/>
          <a:stretch/>
        </p:blipFill>
        <p:spPr>
          <a:xfrm>
            <a:off x="8904240" y="4486668"/>
            <a:ext cx="3286118" cy="23405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15400" y="6126856"/>
            <a:ext cx="4502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EFFB3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September </a:t>
            </a:r>
            <a:r>
              <a:rPr lang="en-US" sz="2000" b="1" dirty="0" smtClean="0">
                <a:solidFill>
                  <a:srgbClr val="2EFFB3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26, 2018</a:t>
            </a:r>
            <a:endParaRPr lang="en-US" sz="2000" b="1" dirty="0">
              <a:solidFill>
                <a:srgbClr val="2EFFB3"/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86173" y="4679519"/>
            <a:ext cx="5304474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5400" b="1" dirty="0" smtClean="0">
                <a:solidFill>
                  <a:srgbClr val="2EFFB3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DevOps Expo</a:t>
            </a:r>
            <a:endParaRPr lang="en-CA" sz="5400" b="1" dirty="0">
              <a:solidFill>
                <a:srgbClr val="2EFFB3"/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2891011" y="4349705"/>
            <a:ext cx="630703" cy="253171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29302" y="3463017"/>
            <a:ext cx="6356369" cy="686633"/>
            <a:chOff x="5323642" y="3453246"/>
            <a:chExt cx="6356369" cy="68663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642" y="3453246"/>
              <a:ext cx="2942713" cy="686633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>
            <a:xfrm>
              <a:off x="8422619" y="3581524"/>
              <a:ext cx="405553" cy="394834"/>
            </a:xfrm>
            <a:prstGeom prst="rightArrow">
              <a:avLst>
                <a:gd name="adj1" fmla="val 4035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0" r="20481" b="52883"/>
            <a:stretch/>
          </p:blipFill>
          <p:spPr>
            <a:xfrm>
              <a:off x="8898580" y="3486893"/>
              <a:ext cx="2781431" cy="59044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716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– 5 min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400" b="1" dirty="0"/>
              <a:t>The Team</a:t>
            </a:r>
          </a:p>
          <a:p>
            <a:pPr marL="742950" lvl="1" indent="-285750"/>
            <a:r>
              <a:rPr lang="en-US" sz="1400" dirty="0"/>
              <a:t>Sandra, Walid, </a:t>
            </a:r>
            <a:r>
              <a:rPr lang="en-US" sz="1400" dirty="0" smtClean="0"/>
              <a:t>John, Harold, Sahil</a:t>
            </a:r>
            <a:r>
              <a:rPr lang="en-US" sz="1400" dirty="0"/>
              <a:t>, Dhwanil, </a:t>
            </a:r>
            <a:r>
              <a:rPr lang="en-US" sz="1400" dirty="0" smtClean="0"/>
              <a:t>Thomas, Ronald, Christine, Justin, Darren</a:t>
            </a:r>
            <a:endParaRPr lang="en-US" sz="1400" dirty="0"/>
          </a:p>
          <a:p>
            <a:pPr lvl="0"/>
            <a:r>
              <a:rPr lang="en-US" sz="2400" b="1" dirty="0"/>
              <a:t>OpenShift at RBC  -  Sandra, Walid, </a:t>
            </a:r>
            <a:r>
              <a:rPr lang="en-US" sz="2400" b="1" dirty="0" smtClean="0"/>
              <a:t>John, Harold</a:t>
            </a:r>
            <a:endParaRPr lang="en-US" sz="2400" b="1" dirty="0"/>
          </a:p>
          <a:p>
            <a:pPr marL="742950" lvl="1" indent="-285750"/>
            <a:r>
              <a:rPr lang="en-US" sz="1400" dirty="0"/>
              <a:t>OCP cluster we had so far</a:t>
            </a:r>
          </a:p>
          <a:p>
            <a:pPr marL="742950" lvl="1" indent="-285750"/>
            <a:r>
              <a:rPr lang="en-US" sz="1400" dirty="0"/>
              <a:t>Operating and Supporting team</a:t>
            </a:r>
          </a:p>
          <a:p>
            <a:pPr lvl="0"/>
            <a:r>
              <a:rPr lang="en-US" sz="2400" b="1" dirty="0" smtClean="0"/>
              <a:t>Workshop - Jeff</a:t>
            </a:r>
            <a:endParaRPr lang="en-US" sz="2400" b="1" dirty="0"/>
          </a:p>
          <a:p>
            <a:pPr marL="742950" lvl="1" indent="-285750"/>
            <a:r>
              <a:rPr lang="en-US" sz="1400" dirty="0"/>
              <a:t>Deploy a Docker Image on OCP</a:t>
            </a:r>
          </a:p>
          <a:p>
            <a:pPr marL="742950" lvl="1" indent="-285750"/>
            <a:r>
              <a:rPr lang="en-US" sz="1400" dirty="0"/>
              <a:t>Build and Deploy an App with OCP s2i</a:t>
            </a:r>
          </a:p>
          <a:p>
            <a:pPr lvl="0"/>
            <a:r>
              <a:rPr lang="en-US" sz="2400" b="1" dirty="0"/>
              <a:t>RBC OpenShift Architecture and Roadmap - Jeff</a:t>
            </a:r>
          </a:p>
          <a:p>
            <a:pPr marL="742950" lvl="1" indent="-285750"/>
            <a:r>
              <a:rPr lang="en-US" sz="1400" dirty="0"/>
              <a:t>Typical OCP Architecture</a:t>
            </a:r>
          </a:p>
          <a:p>
            <a:pPr marL="742950" lvl="1" indent="-285750"/>
            <a:r>
              <a:rPr lang="en-US" sz="1400" dirty="0"/>
              <a:t>Other components in OCP Eco-System</a:t>
            </a:r>
            <a:endParaRPr lang="en-US" sz="1400" b="1" dirty="0"/>
          </a:p>
          <a:p>
            <a:pPr lvl="0"/>
            <a:r>
              <a:rPr lang="en-US" sz="2400" b="1" dirty="0"/>
              <a:t>RBC Apps on OCP -  </a:t>
            </a:r>
            <a:r>
              <a:rPr lang="en-US" sz="2400" b="1" dirty="0" smtClean="0"/>
              <a:t>Sahil, Thomas, Dhwanil</a:t>
            </a:r>
            <a:endParaRPr lang="en-US" sz="2400" b="1" dirty="0"/>
          </a:p>
          <a:p>
            <a:pPr marL="742950" lvl="1" indent="-285750"/>
            <a:r>
              <a:rPr lang="en-US" sz="1400" dirty="0"/>
              <a:t>RBC Express</a:t>
            </a:r>
          </a:p>
          <a:p>
            <a:pPr marL="742950" lvl="1" indent="-285750"/>
            <a:r>
              <a:rPr lang="en-US" sz="1400" dirty="0"/>
              <a:t>Chorus</a:t>
            </a:r>
          </a:p>
          <a:p>
            <a:pPr marL="742950" lvl="1" indent="-285750"/>
            <a:r>
              <a:rPr lang="en-US" sz="1400" dirty="0"/>
              <a:t>Jenkins master/slave</a:t>
            </a:r>
          </a:p>
          <a:p>
            <a:pPr lvl="0"/>
            <a:r>
              <a:rPr lang="en-US" sz="24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857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Team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Sandra, Christine  </a:t>
            </a:r>
            <a:r>
              <a:rPr lang="en-US" sz="3200" dirty="0"/>
              <a:t>-  DevOps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Walid</a:t>
            </a:r>
            <a:r>
              <a:rPr lang="en-US" sz="3200" dirty="0" smtClean="0"/>
              <a:t> </a:t>
            </a:r>
            <a:r>
              <a:rPr lang="en-US" sz="3200" dirty="0"/>
              <a:t>-  Cloud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John</a:t>
            </a:r>
            <a:r>
              <a:rPr lang="en-US" sz="3200" dirty="0"/>
              <a:t>, Harold -  Linux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Dhwanil</a:t>
            </a:r>
            <a:r>
              <a:rPr lang="en-US" sz="3200" dirty="0"/>
              <a:t>, Thomas, </a:t>
            </a:r>
            <a:r>
              <a:rPr lang="en-US" sz="3200" dirty="0" smtClean="0"/>
              <a:t>Ronald, Jeff, Justin, Darren  </a:t>
            </a:r>
            <a:r>
              <a:rPr lang="en-US" sz="3200" dirty="0"/>
              <a:t>-  Hosting </a:t>
            </a:r>
            <a:r>
              <a:rPr lang="en-US" sz="3200" dirty="0" smtClean="0"/>
              <a:t>Engineering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Sahil </a:t>
            </a:r>
            <a:r>
              <a:rPr lang="en-US" sz="3200" dirty="0"/>
              <a:t>- </a:t>
            </a:r>
            <a:r>
              <a:rPr lang="en-US" sz="3200" dirty="0" smtClean="0"/>
              <a:t>DevOps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55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at RBC: 5 min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6455" y="5361084"/>
            <a:ext cx="11442700" cy="133288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2017, the DevOps Program </a:t>
            </a:r>
            <a:r>
              <a:rPr lang="en-US" dirty="0" smtClean="0"/>
              <a:t>adopted the </a:t>
            </a:r>
            <a:r>
              <a:rPr lang="en-US" dirty="0"/>
              <a:t>Scaled Agile Framework (</a:t>
            </a:r>
            <a:r>
              <a:rPr lang="en-US" dirty="0" err="1"/>
              <a:t>SAFe</a:t>
            </a:r>
            <a:r>
              <a:rPr lang="en-US" dirty="0"/>
              <a:t>) and began a journey of a new way of working.</a:t>
            </a:r>
          </a:p>
          <a:p>
            <a:r>
              <a:rPr lang="en-US" dirty="0"/>
              <a:t>This framework is organized into Program Increments (PI) during which an Agile Release Train (ART) delivers incremental value in the form of working, tested software and systems. A PI is time-boxed at 12 weeks </a:t>
            </a:r>
            <a:r>
              <a:rPr lang="en-US" dirty="0" smtClean="0"/>
              <a:t>consisting of five 2-week development sprints and one Innovation &amp; Planning (IP) sprint.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62000" y="1371600"/>
            <a:ext cx="10943507" cy="3633791"/>
            <a:chOff x="441277" y="1853202"/>
            <a:chExt cx="8379724" cy="2782487"/>
          </a:xfrm>
        </p:grpSpPr>
        <p:sp>
          <p:nvSpPr>
            <p:cNvPr id="5" name="Chevron 4"/>
            <p:cNvSpPr/>
            <p:nvPr/>
          </p:nvSpPr>
          <p:spPr>
            <a:xfrm>
              <a:off x="441277" y="3002508"/>
              <a:ext cx="1756012" cy="48463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Q1 2017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hevron 5"/>
            <p:cNvSpPr/>
            <p:nvPr/>
          </p:nvSpPr>
          <p:spPr>
            <a:xfrm>
              <a:off x="2087739" y="3002508"/>
              <a:ext cx="1756012" cy="484632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Q2 2017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3753133" y="3002508"/>
              <a:ext cx="1756012" cy="484632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Q3 2017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5409061" y="3002508"/>
              <a:ext cx="1756012" cy="484632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Q4 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2017</a:t>
              </a:r>
            </a:p>
          </p:txBody>
        </p:sp>
        <p:sp>
          <p:nvSpPr>
            <p:cNvPr id="10" name="Chevron 9"/>
            <p:cNvSpPr/>
            <p:nvPr/>
          </p:nvSpPr>
          <p:spPr>
            <a:xfrm>
              <a:off x="7064989" y="3002508"/>
              <a:ext cx="1756012" cy="48463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Q1 2018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10434" y="4017992"/>
              <a:ext cx="617697" cy="6176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1" idx="0"/>
            </p:cNvCxnSpPr>
            <p:nvPr/>
          </p:nvCxnSpPr>
          <p:spPr>
            <a:xfrm flipH="1" flipV="1">
              <a:off x="1318276" y="3487140"/>
              <a:ext cx="1007" cy="530852"/>
            </a:xfrm>
            <a:prstGeom prst="line">
              <a:avLst/>
            </a:prstGeom>
            <a:ln cap="sq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2514" y="2554092"/>
              <a:ext cx="1330912" cy="494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Investigation </a:t>
              </a:r>
            </a:p>
            <a:p>
              <a:r>
                <a:rPr lang="en-US" sz="1200" dirty="0" smtClean="0"/>
                <a:t>to Enterprise Kubernetes</a:t>
              </a:r>
            </a:p>
            <a:p>
              <a:r>
                <a:rPr lang="en-US" sz="1200" dirty="0" smtClean="0"/>
                <a:t>OpenShift Explored</a:t>
              </a:r>
              <a:endParaRPr lang="en-US" sz="12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2666362" y="1853203"/>
              <a:ext cx="617697" cy="6176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endCxn id="14" idx="4"/>
            </p:cNvCxnSpPr>
            <p:nvPr/>
          </p:nvCxnSpPr>
          <p:spPr>
            <a:xfrm flipH="1" flipV="1">
              <a:off x="2975211" y="2470900"/>
              <a:ext cx="9466" cy="553998"/>
            </a:xfrm>
            <a:prstGeom prst="line">
              <a:avLst/>
            </a:prstGeom>
            <a:ln cap="sq">
              <a:solidFill>
                <a:schemeClr val="accent3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97904" y="3487140"/>
              <a:ext cx="773545" cy="212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ENG Lab POC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2494" y="2690518"/>
              <a:ext cx="757981" cy="47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POC DEV/SAI</a:t>
              </a:r>
            </a:p>
            <a:p>
              <a:r>
                <a:rPr lang="en-US" sz="1200" b="1" dirty="0" smtClean="0"/>
                <a:t>DevOps PI1</a:t>
              </a:r>
            </a:p>
            <a:p>
              <a:endParaRPr lang="en-US" sz="1000" dirty="0" smtClean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322290" y="4017991"/>
              <a:ext cx="617697" cy="6176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 flipV="1">
              <a:off x="4626405" y="3463993"/>
              <a:ext cx="9466" cy="553998"/>
            </a:xfrm>
            <a:prstGeom prst="line">
              <a:avLst/>
            </a:prstGeom>
            <a:ln cap="sq">
              <a:solidFill>
                <a:schemeClr val="accent2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978218" y="1853202"/>
              <a:ext cx="617697" cy="6176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6287066" y="2459705"/>
              <a:ext cx="9466" cy="553998"/>
            </a:xfrm>
            <a:prstGeom prst="line">
              <a:avLst/>
            </a:prstGeom>
            <a:ln cap="sq">
              <a:solidFill>
                <a:schemeClr val="accent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7638877" y="4017991"/>
              <a:ext cx="617697" cy="61769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 flipV="1">
              <a:off x="7942993" y="3476223"/>
              <a:ext cx="9466" cy="553998"/>
            </a:xfrm>
            <a:prstGeom prst="line">
              <a:avLst/>
            </a:prstGeom>
            <a:ln cap="sq">
              <a:solidFill>
                <a:schemeClr val="tx2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604348" y="3487140"/>
              <a:ext cx="954080" cy="494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SAI </a:t>
              </a:r>
              <a:r>
                <a:rPr lang="en-US" sz="1200" dirty="0" err="1" smtClean="0"/>
                <a:t>Env</a:t>
              </a:r>
              <a:endParaRPr lang="en-US" sz="1200" dirty="0" smtClean="0"/>
            </a:p>
            <a:p>
              <a:r>
                <a:rPr lang="en-US" sz="1200" dirty="0"/>
                <a:t>PROD – SCC/GCC</a:t>
              </a:r>
            </a:p>
            <a:p>
              <a:r>
                <a:rPr lang="en-US" sz="1200" b="1" dirty="0" smtClean="0"/>
                <a:t>DevOps PI2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46910" y="2280990"/>
              <a:ext cx="1147135" cy="77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DEV </a:t>
              </a:r>
              <a:r>
                <a:rPr lang="en-US" sz="1200" dirty="0" err="1" smtClean="0"/>
                <a:t>Env</a:t>
              </a:r>
              <a:endParaRPr lang="en-US" sz="1200" dirty="0" smtClean="0"/>
            </a:p>
            <a:p>
              <a:r>
                <a:rPr lang="en-US" sz="1200" dirty="0" smtClean="0"/>
                <a:t>Chorus </a:t>
              </a:r>
              <a:r>
                <a:rPr lang="en-US" sz="1200" b="1" dirty="0" smtClean="0"/>
                <a:t>LIVE</a:t>
              </a:r>
            </a:p>
            <a:p>
              <a:r>
                <a:rPr lang="en-US" sz="1200" dirty="0"/>
                <a:t>Project </a:t>
              </a:r>
              <a:r>
                <a:rPr lang="en-US" sz="1200" dirty="0" smtClean="0"/>
                <a:t>Lock</a:t>
              </a:r>
            </a:p>
            <a:p>
              <a:r>
                <a:rPr lang="en-US" sz="1200" dirty="0" smtClean="0"/>
                <a:t>Jenkins Master/Slave</a:t>
              </a:r>
            </a:p>
            <a:p>
              <a:r>
                <a:rPr lang="en-US" sz="1200" b="1" dirty="0" smtClean="0"/>
                <a:t>DevOps PI3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883" y="4149490"/>
              <a:ext cx="349241" cy="37758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4440" y="4158025"/>
              <a:ext cx="336038" cy="3596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1388" y="1967750"/>
              <a:ext cx="411356" cy="3886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5690" y="1967750"/>
              <a:ext cx="339041" cy="41638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7916" y="4143525"/>
              <a:ext cx="260719" cy="388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73920" y="2453349"/>
              <a:ext cx="139411" cy="150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5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– </a:t>
            </a:r>
            <a:r>
              <a:rPr lang="en-US" dirty="0" smtClean="0"/>
              <a:t>Lab: 45 </a:t>
            </a:r>
            <a:r>
              <a:rPr lang="en-US" dirty="0"/>
              <a:t>min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Experience on OCP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Developer Guide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https://access.redhat.com/documentation/en-us/openshift_container_platform/3.6/html/developer_guide/</a:t>
            </a:r>
            <a:endParaRPr lang="en-US" sz="1800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This Slides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</a:t>
            </a:r>
            <a:r>
              <a:rPr lang="en-US" sz="1800">
                <a:hlinkClick r:id="rId3"/>
              </a:rPr>
              <a:t>://</a:t>
            </a:r>
            <a:r>
              <a:rPr lang="en-US" sz="1800" smtClean="0">
                <a:hlinkClick r:id="rId3"/>
              </a:rPr>
              <a:t>rcb201.rc.helab.devfg.rbc.com/AgileSymposium2018-OpenShiftWorkshop-v6.pptx</a:t>
            </a:r>
            <a:endParaRPr lang="en-US" sz="180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Deploying a Docker Image on OCP</a:t>
            </a:r>
          </a:p>
          <a:p>
            <a:pPr marL="457200" lvl="1" indent="0">
              <a:buNone/>
            </a:pPr>
            <a:r>
              <a:rPr lang="en-US" sz="1400" dirty="0" err="1" smtClean="0"/>
              <a:t>Ocp</a:t>
            </a:r>
            <a:r>
              <a:rPr lang="en-US" sz="1400" dirty="0" smtClean="0"/>
              <a:t> </a:t>
            </a:r>
            <a:r>
              <a:rPr lang="en-US" sz="1400" dirty="0" err="1" smtClean="0"/>
              <a:t>gui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console.c1-ocp-dc1.devfg.rbc.com</a:t>
            </a:r>
            <a:endParaRPr lang="en-US" sz="1400" dirty="0" smtClean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sz="1400" dirty="0" smtClean="0"/>
              <a:t>docker-redhat.rbcartifactory.fg.rbc.com/</a:t>
            </a:r>
            <a:r>
              <a:rPr lang="en-US" sz="1400" dirty="0" err="1" smtClean="0"/>
              <a:t>rhscl</a:t>
            </a:r>
            <a:r>
              <a:rPr lang="en-US" sz="1400" dirty="0" smtClean="0"/>
              <a:t>/httpd-24-rhel7:2.4-48</a:t>
            </a:r>
          </a:p>
          <a:p>
            <a:endParaRPr lang="en-US" dirty="0" smtClean="0"/>
          </a:p>
          <a:p>
            <a:pPr marL="0" indent="-455613">
              <a:buNone/>
            </a:pPr>
            <a:endParaRPr lang="en-US" dirty="0"/>
          </a:p>
          <a:p>
            <a:pPr marL="1587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32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– </a:t>
            </a:r>
            <a:r>
              <a:rPr lang="en-US" dirty="0" smtClean="0"/>
              <a:t>Lab: 45 min - Continued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and Deploy Apps with OCP s2i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 smtClean="0"/>
              <a:t>Putty: </a:t>
            </a:r>
            <a:r>
              <a:rPr lang="en-US" sz="1600" dirty="0" err="1" smtClean="0"/>
              <a:t>ssh</a:t>
            </a:r>
            <a:r>
              <a:rPr lang="en-US" sz="1600" dirty="0" smtClean="0"/>
              <a:t> rcb201.rc.helab.devfg.rbc.com with your id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/>
              <a:t>./</a:t>
            </a:r>
            <a:r>
              <a:rPr lang="en-US" sz="1600" dirty="0" err="1" smtClean="0"/>
              <a:t>workshop_start.bash</a:t>
            </a:r>
            <a:endParaRPr lang="en-US" sz="1600" dirty="0" smtClean="0"/>
          </a:p>
          <a:p>
            <a:pPr marL="0" indent="-455613">
              <a:buFont typeface="+mj-lt"/>
              <a:buAutoNum type="arabicPeriod"/>
            </a:pPr>
            <a:r>
              <a:rPr lang="en-US" sz="1600" dirty="0" smtClean="0"/>
              <a:t>Write down your repo </a:t>
            </a:r>
            <a:r>
              <a:rPr lang="en-US" sz="1600" dirty="0" err="1" smtClean="0"/>
              <a:t>url</a:t>
            </a:r>
            <a:r>
              <a:rPr lang="en-US" sz="1600" dirty="0"/>
              <a:t> :  </a:t>
            </a:r>
            <a:r>
              <a:rPr lang="en-US" sz="1600" dirty="0">
                <a:hlinkClick r:id="rId2"/>
              </a:rPr>
              <a:t>ocp001@rcb201.rc.helab.devfg.rbc.com:/</a:t>
            </a:r>
            <a:r>
              <a:rPr lang="en-US" sz="1600" dirty="0" smtClean="0">
                <a:hlinkClick r:id="rId2"/>
              </a:rPr>
              <a:t>home/ocp001/</a:t>
            </a:r>
            <a:r>
              <a:rPr lang="en-US" sz="1600" dirty="0" err="1" smtClean="0">
                <a:hlinkClick r:id="rId2"/>
              </a:rPr>
              <a:t>httpd</a:t>
            </a:r>
            <a:r>
              <a:rPr lang="en-US" sz="1600" dirty="0" smtClean="0">
                <a:hlinkClick r:id="rId2"/>
              </a:rPr>
              <a:t>-ex</a:t>
            </a:r>
            <a:endParaRPr lang="en-US" sz="1600" dirty="0" smtClean="0"/>
          </a:p>
          <a:p>
            <a:pPr marL="0" indent="-455613">
              <a:buFont typeface="+mj-lt"/>
              <a:buAutoNum type="arabicPeriod"/>
            </a:pPr>
            <a:r>
              <a:rPr lang="en-US" sz="1600" dirty="0" err="1" smtClean="0"/>
              <a:t>Ocp</a:t>
            </a:r>
            <a:r>
              <a:rPr lang="en-US" sz="1600" dirty="0" smtClean="0"/>
              <a:t> </a:t>
            </a:r>
            <a:r>
              <a:rPr lang="en-US" sz="1600" dirty="0" err="1" smtClean="0"/>
              <a:t>gui</a:t>
            </a:r>
            <a:r>
              <a:rPr lang="en-US" sz="1600" dirty="0" smtClean="0"/>
              <a:t>: add to project, search “</a:t>
            </a:r>
            <a:r>
              <a:rPr lang="en-US" sz="1600" dirty="0" err="1" smtClean="0"/>
              <a:t>httpd</a:t>
            </a:r>
            <a:r>
              <a:rPr lang="en-US" sz="1600" dirty="0" smtClean="0"/>
              <a:t>”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 smtClean="0"/>
              <a:t> Name:  ocp001web2</a:t>
            </a:r>
            <a:br>
              <a:rPr lang="en-US" sz="1600" dirty="0" smtClean="0"/>
            </a:br>
            <a:r>
              <a:rPr lang="en-US" sz="1600" dirty="0" smtClean="0"/>
              <a:t>         </a:t>
            </a:r>
            <a:r>
              <a:rPr lang="en-US" sz="1600" b="1" dirty="0" err="1"/>
              <a:t>Git</a:t>
            </a:r>
            <a:r>
              <a:rPr lang="en-US" sz="1600" b="1" dirty="0"/>
              <a:t> Repository </a:t>
            </a:r>
            <a:r>
              <a:rPr lang="en-US" sz="1600" b="1" dirty="0" smtClean="0"/>
              <a:t>URL: </a:t>
            </a:r>
            <a:r>
              <a:rPr lang="en-US" sz="1600" dirty="0" smtClean="0">
                <a:hlinkClick r:id="rId2"/>
              </a:rPr>
              <a:t>ocp001@rcb201.rc.helab.devfg.rbc.com</a:t>
            </a:r>
            <a:r>
              <a:rPr lang="en-US" sz="1600" dirty="0">
                <a:hlinkClick r:id="rId2"/>
              </a:rPr>
              <a:t>:/</a:t>
            </a:r>
            <a:r>
              <a:rPr lang="en-US" sz="1600" dirty="0" smtClean="0">
                <a:hlinkClick r:id="rId2"/>
              </a:rPr>
              <a:t>home/ocp001/</a:t>
            </a:r>
            <a:r>
              <a:rPr lang="en-US" sz="1600" dirty="0" err="1" smtClean="0">
                <a:hlinkClick r:id="rId2"/>
              </a:rPr>
              <a:t>httpd</a:t>
            </a:r>
            <a:r>
              <a:rPr lang="en-US" sz="1600" dirty="0" smtClean="0">
                <a:hlinkClick r:id="rId2"/>
              </a:rPr>
              <a:t>-ex</a:t>
            </a:r>
            <a:endParaRPr lang="en-US" sz="1600" dirty="0" smtClean="0"/>
          </a:p>
          <a:p>
            <a:pPr marL="0" indent="-455613">
              <a:buFont typeface="+mj-lt"/>
              <a:buAutoNum type="arabicPeriod"/>
            </a:pPr>
            <a:r>
              <a:rPr lang="en-US" sz="1600" dirty="0" smtClean="0"/>
              <a:t>Advanced Options:  create new secret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/>
              <a:t>cd ; cat .</a:t>
            </a:r>
            <a:r>
              <a:rPr lang="en-US" sz="1600" dirty="0" err="1" smtClean="0"/>
              <a:t>ssh</a:t>
            </a:r>
            <a:r>
              <a:rPr lang="en-US" sz="1600" dirty="0" smtClean="0"/>
              <a:t>/</a:t>
            </a:r>
            <a:r>
              <a:rPr lang="en-US" sz="1600" dirty="0" err="1" smtClean="0"/>
              <a:t>id_rsa</a:t>
            </a:r>
            <a:endParaRPr lang="en-US" sz="1600" dirty="0" smtClean="0"/>
          </a:p>
          <a:p>
            <a:pPr marL="0" indent="-455613">
              <a:buFont typeface="+mj-lt"/>
              <a:buAutoNum type="arabicPeriod"/>
            </a:pPr>
            <a:r>
              <a:rPr lang="en-US" sz="1600" dirty="0" smtClean="0"/>
              <a:t>Click “create”, then “continue”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 smtClean="0"/>
              <a:t>Test by clicking </a:t>
            </a:r>
            <a:r>
              <a:rPr lang="en-US" sz="1600" dirty="0"/>
              <a:t>the url: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ocp001web2-ocp001.apps.c1-ocp-dc1.devfg.rbc.com/</a:t>
            </a:r>
            <a:endParaRPr lang="en-US" sz="1600" dirty="0"/>
          </a:p>
          <a:p>
            <a:pPr marL="0" indent="-455613">
              <a:buFont typeface="+mj-lt"/>
              <a:buAutoNum type="arabicPeriod"/>
            </a:pPr>
            <a:endParaRPr lang="en-US" sz="1600" dirty="0"/>
          </a:p>
          <a:p>
            <a:pPr marL="1587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62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– </a:t>
            </a:r>
            <a:r>
              <a:rPr lang="en-US" dirty="0" smtClean="0"/>
              <a:t>Lab: 45 min - Continued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Build and Deploy Apps with OCP s2i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/>
              <a:t>cd; cd </a:t>
            </a:r>
            <a:r>
              <a:rPr lang="en-US" sz="1600" dirty="0" err="1"/>
              <a:t>httpd</a:t>
            </a:r>
            <a:r>
              <a:rPr lang="en-US" sz="1600" dirty="0"/>
              <a:t>-ex; </a:t>
            </a:r>
            <a:r>
              <a:rPr lang="en-US" sz="1600" dirty="0" err="1"/>
              <a:t>sed</a:t>
            </a:r>
            <a:r>
              <a:rPr lang="en-US" sz="1600" dirty="0"/>
              <a:t> -</a:t>
            </a:r>
            <a:r>
              <a:rPr lang="en-US" sz="1600" dirty="0" err="1"/>
              <a:t>i</a:t>
            </a:r>
            <a:r>
              <a:rPr lang="en-US" sz="1600" dirty="0"/>
              <a:t> "s/</a:t>
            </a:r>
            <a:r>
              <a:rPr lang="en-US" sz="1600" dirty="0" err="1"/>
              <a:t>MyID</a:t>
            </a:r>
            <a:r>
              <a:rPr lang="en-US" sz="1600" dirty="0"/>
              <a:t>:/</a:t>
            </a:r>
            <a:r>
              <a:rPr lang="en-US" sz="1600" dirty="0" err="1"/>
              <a:t>MyID</a:t>
            </a:r>
            <a:r>
              <a:rPr lang="en-US" sz="1600" dirty="0"/>
              <a:t>:$(</a:t>
            </a:r>
            <a:r>
              <a:rPr lang="en-US" sz="1600" dirty="0" err="1"/>
              <a:t>whoami</a:t>
            </a:r>
            <a:r>
              <a:rPr lang="en-US" sz="1600" dirty="0"/>
              <a:t>)/g" </a:t>
            </a:r>
            <a:r>
              <a:rPr lang="en-US" sz="1600" dirty="0" smtClean="0"/>
              <a:t>index.html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/>
              <a:t>cd; cd </a:t>
            </a:r>
            <a:r>
              <a:rPr lang="en-US" sz="1600" dirty="0" err="1"/>
              <a:t>httpd</a:t>
            </a:r>
            <a:r>
              <a:rPr lang="en-US" sz="1600" dirty="0"/>
              <a:t>-ex; </a:t>
            </a:r>
            <a:r>
              <a:rPr lang="en-US" sz="1600" dirty="0" err="1"/>
              <a:t>git</a:t>
            </a:r>
            <a:r>
              <a:rPr lang="en-US" sz="1600" dirty="0"/>
              <a:t> add </a:t>
            </a:r>
            <a:r>
              <a:rPr lang="en-US" sz="1600" dirty="0" smtClean="0"/>
              <a:t>./*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/>
              <a:t>cd; cd </a:t>
            </a:r>
            <a:r>
              <a:rPr lang="en-US" sz="1600" dirty="0" err="1"/>
              <a:t>httpd</a:t>
            </a:r>
            <a:r>
              <a:rPr lang="en-US" sz="1600" dirty="0"/>
              <a:t>-ex; </a:t>
            </a:r>
            <a:r>
              <a:rPr lang="en-US" sz="1600" dirty="0" err="1"/>
              <a:t>git</a:t>
            </a:r>
            <a:r>
              <a:rPr lang="en-US" sz="1600" dirty="0"/>
              <a:t> commit -m "$(</a:t>
            </a:r>
            <a:r>
              <a:rPr lang="en-US" sz="1600" dirty="0" err="1"/>
              <a:t>whoami</a:t>
            </a:r>
            <a:r>
              <a:rPr lang="en-US" sz="1600" dirty="0"/>
              <a:t>) </a:t>
            </a:r>
            <a:r>
              <a:rPr lang="en-US" sz="1600" dirty="0" smtClean="0"/>
              <a:t>updated index with my </a:t>
            </a:r>
            <a:r>
              <a:rPr lang="en-US" sz="1600" dirty="0" err="1" smtClean="0"/>
              <a:t>uid</a:t>
            </a:r>
            <a:r>
              <a:rPr lang="en-US" sz="1600" dirty="0" smtClean="0"/>
              <a:t>“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 smtClean="0"/>
              <a:t>In </a:t>
            </a:r>
            <a:r>
              <a:rPr lang="en-US" sz="1600" dirty="0" err="1" smtClean="0"/>
              <a:t>ocp</a:t>
            </a:r>
            <a:r>
              <a:rPr lang="en-US" sz="1600" dirty="0" smtClean="0"/>
              <a:t> </a:t>
            </a:r>
            <a:r>
              <a:rPr lang="en-US" sz="1600" dirty="0" err="1" smtClean="0"/>
              <a:t>gui</a:t>
            </a:r>
            <a:r>
              <a:rPr lang="en-US" sz="1600" dirty="0" smtClean="0"/>
              <a:t>, click rebuild</a:t>
            </a:r>
          </a:p>
          <a:p>
            <a:pPr marL="0" indent="-455613">
              <a:buFont typeface="+mj-lt"/>
              <a:buAutoNum type="arabicPeriod"/>
            </a:pPr>
            <a:r>
              <a:rPr lang="en-US" sz="1600" dirty="0" smtClean="0"/>
              <a:t>Watch how pod is replaced by </a:t>
            </a:r>
            <a:r>
              <a:rPr lang="en-US" sz="1600" dirty="0" err="1" smtClean="0"/>
              <a:t>ocp</a:t>
            </a:r>
            <a:endParaRPr lang="en-US" sz="1600" dirty="0" smtClean="0"/>
          </a:p>
          <a:p>
            <a:pPr marL="0" indent="-455613">
              <a:buFont typeface="+mj-lt"/>
              <a:buAutoNum type="arabicPeriod"/>
            </a:pPr>
            <a:r>
              <a:rPr lang="en-US" sz="1600" dirty="0" smtClean="0"/>
              <a:t>Test </a:t>
            </a:r>
            <a:r>
              <a:rPr lang="en-US" sz="1600" dirty="0" err="1" smtClean="0"/>
              <a:t>url</a:t>
            </a:r>
            <a:r>
              <a:rPr lang="en-US" sz="1600" dirty="0"/>
              <a:t> again </a:t>
            </a: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ocp001web2-ocp001.apps.c1-ocp-dc1.devfg.rbc.com/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1587" lvl="1" indent="0">
              <a:buNone/>
            </a:pPr>
            <a:endParaRPr lang="en-US" dirty="0" smtClean="0"/>
          </a:p>
          <a:p>
            <a:pPr marL="344487" lvl="1" indent="-342900"/>
            <a:r>
              <a:rPr lang="en-US" dirty="0" smtClean="0"/>
              <a:t>OCP metrics</a:t>
            </a:r>
          </a:p>
          <a:p>
            <a:pPr marL="344487" lvl="1" indent="-342900"/>
            <a:r>
              <a:rPr lang="en-US" dirty="0" smtClean="0"/>
              <a:t>OCP ‘</a:t>
            </a:r>
            <a:r>
              <a:rPr lang="en-US" dirty="0" err="1" smtClean="0"/>
              <a:t>oc</a:t>
            </a:r>
            <a:r>
              <a:rPr lang="en-US" dirty="0" smtClean="0"/>
              <a:t>’ command line</a:t>
            </a:r>
          </a:p>
          <a:p>
            <a:pPr marL="1587" lvl="1" indent="0">
              <a:buNone/>
            </a:pPr>
            <a:r>
              <a:rPr lang="en-US" dirty="0"/>
              <a:t>     </a:t>
            </a:r>
            <a:r>
              <a:rPr lang="en-US" sz="1600" dirty="0" err="1"/>
              <a:t>oc</a:t>
            </a:r>
            <a:r>
              <a:rPr lang="en-US" sz="1600" dirty="0"/>
              <a:t> login https://console.c1-ocp-dc1.devfg.rbc.com</a:t>
            </a:r>
            <a:endParaRPr lang="en-US" sz="1600" dirty="0" smtClean="0"/>
          </a:p>
          <a:p>
            <a:pPr marL="344487" lvl="1" indent="-342900"/>
            <a:endParaRPr lang="en-US" dirty="0"/>
          </a:p>
          <a:p>
            <a:pPr marL="344487" lvl="1" indent="-342900"/>
            <a:r>
              <a:rPr lang="en-US" sz="2800" dirty="0" err="1" smtClean="0"/>
              <a:t>AppDev</a:t>
            </a:r>
            <a:r>
              <a:rPr lang="en-US" sz="2800" dirty="0" smtClean="0"/>
              <a:t> Teams Have The Power! </a:t>
            </a:r>
          </a:p>
          <a:p>
            <a:pPr marL="1587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9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RBC OCP Architecture</a:t>
            </a:r>
            <a:r>
              <a:rPr lang="en-US" dirty="0" smtClean="0"/>
              <a:t>: 10m</a:t>
            </a:r>
            <a:endParaRPr lang="en-US" dirty="0"/>
          </a:p>
        </p:txBody>
      </p:sp>
      <p:pic>
        <p:nvPicPr>
          <p:cNvPr id="1026" name="Picture 2" descr="C:\jeff_li\Projects\openshift\OpenShift-Cluster-Architecture - Copy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" b="10161"/>
          <a:stretch/>
        </p:blipFill>
        <p:spPr bwMode="auto">
          <a:xfrm>
            <a:off x="1028700" y="890014"/>
            <a:ext cx="10134600" cy="59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2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8452722e-3500-4006-ad1e-27d5d81413a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f6db493-4deb-4223-aeb3-c134cfbf9aa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0abb2699-8d80-42c7-b4e4-cc5bc740307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1401</Words>
  <Application>Microsoft Office PowerPoint</Application>
  <PresentationFormat>Widescreen</PresentationFormat>
  <Paragraphs>291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ＭＳ Ｐゴシック</vt:lpstr>
      <vt:lpstr>Agency FB</vt:lpstr>
      <vt:lpstr>Aharoni</vt:lpstr>
      <vt:lpstr>Arial</vt:lpstr>
      <vt:lpstr>Arial Black</vt:lpstr>
      <vt:lpstr>Calibri</vt:lpstr>
      <vt:lpstr>Calibri Light</vt:lpstr>
      <vt:lpstr>Century Gothic</vt:lpstr>
      <vt:lpstr>Courier New</vt:lpstr>
      <vt:lpstr>Mangal</vt:lpstr>
      <vt:lpstr>Myriad Arabic</vt:lpstr>
      <vt:lpstr>Times</vt:lpstr>
      <vt:lpstr>Office Theme</vt:lpstr>
      <vt:lpstr>2018</vt:lpstr>
      <vt:lpstr>2018</vt:lpstr>
      <vt:lpstr>Agenda – 5 min</vt:lpstr>
      <vt:lpstr> The Team</vt:lpstr>
      <vt:lpstr>OCP at RBC: 5 min</vt:lpstr>
      <vt:lpstr>Workshop – Lab: 45 min</vt:lpstr>
      <vt:lpstr>Workshop – Lab: 45 min - Continued</vt:lpstr>
      <vt:lpstr>Workshop – Lab: 45 min - Continued</vt:lpstr>
      <vt:lpstr>RBC OCP Architecture: 10m</vt:lpstr>
      <vt:lpstr>RBC OCP Eco-System</vt:lpstr>
      <vt:lpstr>RBC Apps on OCP: 15 min</vt:lpstr>
      <vt:lpstr>Jenkins Master/Slave - OpenShift</vt:lpstr>
      <vt:lpstr>Jenkins Master/Slave - Benefit to App Devs</vt:lpstr>
      <vt:lpstr>Jenkins Master/Slave - Benefit to App Devs</vt:lpstr>
      <vt:lpstr>Jenkins Master/Slave - Contact Us</vt:lpstr>
      <vt:lpstr>About Chorus</vt:lpstr>
      <vt:lpstr>Chorus – Migration to OpenShift</vt:lpstr>
      <vt:lpstr>Chorus – Next Steps</vt:lpstr>
      <vt:lpstr>Lift-&amp;-shift Legacy Apps       - OpenShift </vt:lpstr>
      <vt:lpstr>About RBC Express &amp; Benefits</vt:lpstr>
      <vt:lpstr>Lift-&amp;-shift RBC-X Using S2i </vt:lpstr>
      <vt:lpstr>Q &amp; A: 10 min</vt:lpstr>
      <vt:lpstr>OpenShift Resources</vt:lpstr>
      <vt:lpstr>2018</vt:lpstr>
    </vt:vector>
  </TitlesOfParts>
  <Company>RBC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L Li</dc:creator>
  <cp:keywords>Unclassified</cp:keywords>
  <cp:lastModifiedBy>Jekic, Mirjana</cp:lastModifiedBy>
  <cp:revision>57</cp:revision>
  <dcterms:created xsi:type="dcterms:W3CDTF">2018-01-08T14:30:58Z</dcterms:created>
  <dcterms:modified xsi:type="dcterms:W3CDTF">2018-04-23T13:59:07Z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6dc9b6b0-0737-4001-8a8b-3183e317026b</vt:lpwstr>
  </property>
  <property fmtid="{D5CDD505-2E9C-101B-9397-08002B2CF9AE}" pid="3" name="Classification">
    <vt:lpwstr>Null</vt:lpwstr>
  </property>
</Properties>
</file>